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7" r:id="rId1"/>
  </p:sldMasterIdLst>
  <p:sldIdLst>
    <p:sldId id="256" r:id="rId2"/>
    <p:sldId id="257" r:id="rId3"/>
    <p:sldId id="272" r:id="rId4"/>
    <p:sldId id="261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2618554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8404" y="3564467"/>
            <a:ext cx="8637072" cy="107109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75AF9-0B84-4F47-BAF3-EA616DBB9649}" type="datetimeFigureOut">
              <a:rPr lang="es-ES" smtClean="0"/>
              <a:t>08/07/2025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7124" y="329307"/>
            <a:ext cx="5943668" cy="309201"/>
          </a:xfr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24392" y="134930"/>
            <a:ext cx="811019" cy="503578"/>
          </a:xfrm>
        </p:spPr>
        <p:txBody>
          <a:bodyPr/>
          <a:lstStyle/>
          <a:p>
            <a:fld id="{CB2E5AA3-6476-46DD-AC1B-8712DB86DBE3}" type="slidenum">
              <a:rPr lang="es-ES" smtClean="0"/>
              <a:t>‹Nº›</a:t>
            </a:fld>
            <a:endParaRPr lang="es-ES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854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75AF9-0B84-4F47-BAF3-EA616DBB9649}" type="datetimeFigureOut">
              <a:rPr lang="es-ES" smtClean="0"/>
              <a:t>08/07/2025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E5AA3-6476-46DD-AC1B-8712DB86DBE3}" type="slidenum">
              <a:rPr lang="es-ES" smtClean="0"/>
              <a:t>‹Nº›</a:t>
            </a:fld>
            <a:endParaRPr lang="es-ES"/>
          </a:p>
        </p:txBody>
      </p:sp>
      <p:pic>
        <p:nvPicPr>
          <p:cNvPr id="15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6991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4709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0270" y="798973"/>
            <a:ext cx="7828830" cy="465988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75AF9-0B84-4F47-BAF3-EA616DBB9649}" type="datetimeFigureOut">
              <a:rPr lang="es-ES" smtClean="0"/>
              <a:t>08/07/2025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E5AA3-6476-46DD-AC1B-8712DB86DBE3}" type="slidenum">
              <a:rPr lang="es-ES" smtClean="0"/>
              <a:t>‹Nº›</a:t>
            </a:fld>
            <a:endParaRPr lang="es-ES"/>
          </a:p>
        </p:txBody>
      </p:sp>
      <p:pic>
        <p:nvPicPr>
          <p:cNvPr id="17" name="Picture 16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59215" b="36435"/>
          <a:stretch/>
        </p:blipFill>
        <p:spPr>
          <a:xfrm rot="5400000">
            <a:off x="8642279" y="3046916"/>
            <a:ext cx="4663440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6715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/>
            </a:lvl1pPr>
          </a:lstStyle>
          <a:p>
            <a:fld id="{EFF75AF9-0B84-4F47-BAF3-EA616DBB9649}" type="datetimeFigureOut">
              <a:rPr lang="es-ES" smtClean="0"/>
              <a:t>08/07/2025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E5AA3-6476-46DD-AC1B-8712DB86DBE3}" type="slidenum">
              <a:rPr lang="es-ES" smtClean="0"/>
              <a:t>‹Nº›</a:t>
            </a:fld>
            <a:endParaRPr lang="es-ES"/>
          </a:p>
        </p:txBody>
      </p:sp>
      <p:pic>
        <p:nvPicPr>
          <p:cNvPr id="24" name="Picture 2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3122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7" y="1756129"/>
            <a:ext cx="8619060" cy="205006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129166" y="3806195"/>
            <a:ext cx="861906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75AF9-0B84-4F47-BAF3-EA616DBB9649}" type="datetimeFigureOut">
              <a:rPr lang="es-ES" smtClean="0"/>
              <a:t>08/07/2025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E5AA3-6476-46DD-AC1B-8712DB86DBE3}" type="slidenum">
              <a:rPr lang="es-ES" smtClean="0"/>
              <a:t>‹Nº›</a:t>
            </a:fld>
            <a:endParaRPr lang="es-ES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97782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052" y="958037"/>
            <a:ext cx="9605635" cy="105930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9166" y="2165621"/>
            <a:ext cx="4645152" cy="329385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606" y="2171769"/>
            <a:ext cx="4645152" cy="328709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75AF9-0B84-4F47-BAF3-EA616DBB9649}" type="datetimeFigureOut">
              <a:rPr lang="es-ES" smtClean="0"/>
              <a:t>08/07/2025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E5AA3-6476-46DD-AC1B-8712DB86DBE3}" type="slidenum">
              <a:rPr lang="es-ES" smtClean="0"/>
              <a:t>‹Nº›</a:t>
            </a:fld>
            <a:endParaRPr lang="es-ES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33287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6" y="953336"/>
            <a:ext cx="9607661" cy="10563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2169727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9166" y="2974448"/>
            <a:ext cx="4645152" cy="24938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4337" y="2173181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4337" y="2971669"/>
            <a:ext cx="4645152" cy="248719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75AF9-0B84-4F47-BAF3-EA616DBB9649}" type="datetimeFigureOut">
              <a:rPr lang="es-ES" smtClean="0"/>
              <a:t>08/07/2025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E5AA3-6476-46DD-AC1B-8712DB86DBE3}" type="slidenum">
              <a:rPr lang="es-ES" smtClean="0"/>
              <a:t>‹Nº›</a:t>
            </a:fld>
            <a:endParaRPr lang="es-ES"/>
          </a:p>
        </p:txBody>
      </p:sp>
      <p:pic>
        <p:nvPicPr>
          <p:cNvPr id="18" name="Picture 17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3425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75AF9-0B84-4F47-BAF3-EA616DBB9649}" type="datetimeFigureOut">
              <a:rPr lang="es-ES" smtClean="0"/>
              <a:t>08/07/2025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E5AA3-6476-46DD-AC1B-8712DB86DBE3}" type="slidenum">
              <a:rPr lang="es-ES" smtClean="0"/>
              <a:t>‹Nº›</a:t>
            </a:fld>
            <a:endParaRPr lang="es-ES"/>
          </a:p>
        </p:txBody>
      </p:sp>
      <p:pic>
        <p:nvPicPr>
          <p:cNvPr id="14" name="Picture 1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4806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75AF9-0B84-4F47-BAF3-EA616DBB9649}" type="datetimeFigureOut">
              <a:rPr lang="es-ES" smtClean="0"/>
              <a:t>08/07/2025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E5AA3-6476-46DD-AC1B-8712DB86DBE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57706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291" y="952578"/>
            <a:ext cx="3275013" cy="2322176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3334" y="952578"/>
            <a:ext cx="6012470" cy="4505221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4291" y="3274754"/>
            <a:ext cx="3275013" cy="2178918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75AF9-0B84-4F47-BAF3-EA616DBB9649}" type="datetimeFigureOut">
              <a:rPr lang="es-ES" smtClean="0"/>
              <a:t>08/07/2025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E5AA3-6476-46DD-AC1B-8712DB86DBE3}" type="slidenum">
              <a:rPr lang="es-ES" smtClean="0"/>
              <a:t>‹Nº›</a:t>
            </a:fld>
            <a:endParaRPr lang="es-ES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4238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24" y="1129513"/>
            <a:ext cx="5854872" cy="192420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8247" y="3053721"/>
            <a:ext cx="5846486" cy="209601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25300" y="5469856"/>
            <a:ext cx="5849605" cy="320123"/>
          </a:xfrm>
        </p:spPr>
        <p:txBody>
          <a:bodyPr/>
          <a:lstStyle>
            <a:lvl1pPr algn="l">
              <a:defRPr/>
            </a:lvl1pPr>
          </a:lstStyle>
          <a:p>
            <a:fld id="{EFF75AF9-0B84-4F47-BAF3-EA616DBB9649}" type="datetimeFigureOut">
              <a:rPr lang="es-ES" smtClean="0"/>
              <a:t>08/07/2025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25300" y="318640"/>
            <a:ext cx="4877818" cy="320931"/>
          </a:xfrm>
        </p:spPr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76794" y="137408"/>
            <a:ext cx="811019" cy="503578"/>
          </a:xfrm>
        </p:spPr>
        <p:txBody>
          <a:bodyPr/>
          <a:lstStyle/>
          <a:p>
            <a:fld id="{CB2E5AA3-6476-46DD-AC1B-8712DB86DBE3}" type="slidenum">
              <a:rPr lang="es-ES" smtClean="0"/>
              <a:t>‹Nº›</a:t>
            </a:fld>
            <a:endParaRPr lang="es-ES"/>
          </a:p>
        </p:txBody>
      </p:sp>
      <p:pic>
        <p:nvPicPr>
          <p:cNvPr id="22" name="Picture 21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8549" b="36564"/>
          <a:stretch/>
        </p:blipFill>
        <p:spPr>
          <a:xfrm>
            <a:off x="1125460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5765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0270" y="2171769"/>
            <a:ext cx="9603275" cy="329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32830" y="330370"/>
            <a:ext cx="251539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F75AF9-0B84-4F47-BAF3-EA616DBB9649}" type="datetimeFigureOut">
              <a:rPr lang="es-ES" smtClean="0"/>
              <a:t>08/07/2025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0270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18076" y="137408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CB2E5AA3-6476-46DD-AC1B-8712DB86DBE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4547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mp"/><Relationship Id="rId2" Type="http://schemas.openxmlformats.org/officeDocument/2006/relationships/image" Target="../media/image25.tmp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7.tm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mp"/><Relationship Id="rId2" Type="http://schemas.openxmlformats.org/officeDocument/2006/relationships/image" Target="../media/image28.tmp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30.tm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tmp"/><Relationship Id="rId2" Type="http://schemas.openxmlformats.org/officeDocument/2006/relationships/image" Target="../media/image31.tm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34.tmp"/><Relationship Id="rId4" Type="http://schemas.openxmlformats.org/officeDocument/2006/relationships/image" Target="../media/image33.tm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7.tmp"/><Relationship Id="rId4" Type="http://schemas.openxmlformats.org/officeDocument/2006/relationships/image" Target="../media/image6.tm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1.tm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4.tmp"/><Relationship Id="rId4" Type="http://schemas.openxmlformats.org/officeDocument/2006/relationships/image" Target="../media/image13.tm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mp"/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9.tm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mp"/><Relationship Id="rId2" Type="http://schemas.openxmlformats.org/officeDocument/2006/relationships/image" Target="../media/image20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mp"/><Relationship Id="rId2" Type="http://schemas.openxmlformats.org/officeDocument/2006/relationships/image" Target="../media/image22.tmp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4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AB6649-8117-F09C-6993-EED7A3A67D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RENDICION DE CUENTAS 2024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4DA8066-CFD3-EC28-CAD8-EF48F30149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8062" y="1331868"/>
            <a:ext cx="3993385" cy="3923329"/>
          </a:xfrm>
          <a:prstGeom prst="rect">
            <a:avLst/>
          </a:prstGeo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813652F3-8656-FDD3-55AD-D74F0E663A4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/>
              <a:t>Jessica Pucha  </a:t>
            </a:r>
          </a:p>
          <a:p>
            <a:r>
              <a:rPr lang="es-ES" dirty="0"/>
              <a:t>COMISION DE  TURISMO   </a:t>
            </a:r>
          </a:p>
        </p:txBody>
      </p:sp>
    </p:spTree>
    <p:extLst>
      <p:ext uri="{BB962C8B-B14F-4D97-AF65-F5344CB8AC3E}">
        <p14:creationId xmlns:p14="http://schemas.microsoft.com/office/powerpoint/2010/main" val="5976494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4E9B850-BEAF-16AA-CAA5-41175F05FD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2" y="815583"/>
            <a:ext cx="9603275" cy="2876746"/>
          </a:xfrm>
        </p:spPr>
        <p:txBody>
          <a:bodyPr/>
          <a:lstStyle/>
          <a:p>
            <a:r>
              <a:rPr lang="es-ES" dirty="0"/>
              <a:t>Capacitaciones en la COGAGOPARE Loja “Equidad y genero”</a:t>
            </a:r>
          </a:p>
          <a:p>
            <a:r>
              <a:rPr lang="es-ES" dirty="0"/>
              <a:t>Reunión sobre seguridad ciudadana </a:t>
            </a:r>
          </a:p>
          <a:p>
            <a:r>
              <a:rPr lang="es-ES" dirty="0"/>
              <a:t>Reunión con el conejal rural Lenin cuenca para tratar sobre las escrituras Rurales. </a:t>
            </a:r>
          </a:p>
          <a:p>
            <a:r>
              <a:rPr lang="es-ES" dirty="0"/>
              <a:t>Reunión con los técnicos del municipio sobre la cascada de Agua de Oso </a:t>
            </a:r>
          </a:p>
          <a:p>
            <a:r>
              <a:rPr lang="es-ES" dirty="0"/>
              <a:t>Reunión de riegos ambientales con la fundación CARITAS </a:t>
            </a:r>
          </a:p>
          <a:p>
            <a:endParaRPr lang="es-ES" dirty="0"/>
          </a:p>
          <a:p>
            <a:endParaRPr lang="es-EC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DB88B5C-8497-E1BB-4779-A6BD8C4C61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175" y="3692328"/>
            <a:ext cx="3858357" cy="235009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CAE80DA-7B90-AF71-16A7-7683C9D57C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604" y="3692328"/>
            <a:ext cx="1947935" cy="2350089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018915B-67FB-9CAB-A424-CFBFD533FE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69" y="3709000"/>
            <a:ext cx="3476556" cy="233341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CB4126F-741B-091E-6FC4-5365466C42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925" y="257175"/>
            <a:ext cx="1090766" cy="1071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3222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27428C-8C3C-FAD0-A788-0993212A8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270" y="138937"/>
            <a:ext cx="5313393" cy="746889"/>
          </a:xfrm>
        </p:spPr>
        <p:txBody>
          <a:bodyPr/>
          <a:lstStyle/>
          <a:p>
            <a:r>
              <a:rPr lang="es-ES" dirty="0"/>
              <a:t>Noviembre y diciembre 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2A9D5C-61A3-6AF5-3D7A-CC3C694F8F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1114494"/>
            <a:ext cx="9603275" cy="3294576"/>
          </a:xfrm>
        </p:spPr>
        <p:txBody>
          <a:bodyPr/>
          <a:lstStyle/>
          <a:p>
            <a:r>
              <a:rPr lang="es-ES" dirty="0"/>
              <a:t>Participación y colaboración para la emergencia de incendios </a:t>
            </a:r>
          </a:p>
          <a:p>
            <a:r>
              <a:rPr lang="es-ES" dirty="0"/>
              <a:t>Aportación con un premio para el seguro Social Campesino </a:t>
            </a:r>
          </a:p>
          <a:p>
            <a:r>
              <a:rPr lang="es-ES" dirty="0"/>
              <a:t>Coordinación y preparación de alimentos para los bomberos en la emergencia de incendios </a:t>
            </a:r>
          </a:p>
          <a:p>
            <a:r>
              <a:rPr lang="es-ES" dirty="0"/>
              <a:t>Participación y entrega en proyectos de cuyes a la comunidad de Chantaco </a:t>
            </a:r>
            <a:endParaRPr lang="es-EC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7234540-B36A-9837-ED4C-781B8A2B3C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783" y="3779532"/>
            <a:ext cx="2846418" cy="215955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F284206-853D-80BB-8F18-C2090A8B70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811" y="3693581"/>
            <a:ext cx="3453927" cy="224550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A11831F-8C3A-6234-1876-1CC2DBF626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687" y="3598991"/>
            <a:ext cx="2486858" cy="234009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378D15AA-7EA4-1776-5E5E-1EF610EBD0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925" y="257175"/>
            <a:ext cx="1090766" cy="1071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7149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F005750-D2C0-9D06-6FB4-560552710B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3107" y="1228794"/>
            <a:ext cx="9603275" cy="3294576"/>
          </a:xfrm>
        </p:spPr>
        <p:txBody>
          <a:bodyPr/>
          <a:lstStyle/>
          <a:p>
            <a:r>
              <a:rPr lang="es-ES" dirty="0"/>
              <a:t>Armada del árbol navideño e el centro de Chantaco </a:t>
            </a:r>
          </a:p>
          <a:p>
            <a:r>
              <a:rPr lang="es-ES" dirty="0"/>
              <a:t>Participación en la inauguración del muro de la escuela  del barrio Fátima</a:t>
            </a:r>
          </a:p>
          <a:p>
            <a:r>
              <a:rPr lang="es-ES" dirty="0"/>
              <a:t>Agasajo navideño para los niños  en las instituciones de diferentes barrios y CNH </a:t>
            </a:r>
          </a:p>
          <a:p>
            <a:r>
              <a:rPr lang="es-ES" dirty="0"/>
              <a:t>Participación en el evento deportivo de niños sub 12 </a:t>
            </a:r>
            <a:r>
              <a:rPr lang="es-EC" dirty="0"/>
              <a:t>y evento de fin de año </a:t>
            </a:r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D44F67C-2D75-5EED-EC23-B6B9865AF0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46" y="3977398"/>
            <a:ext cx="2760694" cy="211533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5507830-6B65-DD3D-2E05-2811FFDA75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12"/>
          <a:stretch>
            <a:fillRect/>
          </a:stretch>
        </p:blipFill>
        <p:spPr>
          <a:xfrm>
            <a:off x="3662365" y="3954225"/>
            <a:ext cx="2433635" cy="216168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8F62095-A3D4-952E-3BE9-686F88E201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3263" y="3977398"/>
            <a:ext cx="2433635" cy="211875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C775847-F0F0-3399-9A0D-7B86DCE5FB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8231" y="3954225"/>
            <a:ext cx="2796301" cy="2118758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3E68ABA-7C49-9A6B-CF40-A3D652342B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925" y="257175"/>
            <a:ext cx="1090766" cy="1071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570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138759-9E67-ABB4-F7D7-22A83A08D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4687" y="138616"/>
            <a:ext cx="4508877" cy="936209"/>
          </a:xfrm>
        </p:spPr>
        <p:txBody>
          <a:bodyPr>
            <a:noAutofit/>
          </a:bodyPr>
          <a:lstStyle/>
          <a:p>
            <a:r>
              <a:rPr lang="es-ES" sz="2800" dirty="0">
                <a:highlight>
                  <a:srgbClr val="C0C0C0"/>
                </a:highlight>
              </a:rPr>
              <a:t>Enero  y febrero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3903BD7-DCCE-406A-E846-1CA9B30312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6825" y="1069119"/>
            <a:ext cx="9603275" cy="581694"/>
          </a:xfrm>
        </p:spPr>
        <p:txBody>
          <a:bodyPr>
            <a:normAutofit fontScale="25000" lnSpcReduction="20000"/>
          </a:bodyPr>
          <a:lstStyle/>
          <a:p>
            <a:r>
              <a:rPr lang="es-ES" sz="9600" dirty="0">
                <a:latin typeface="Baskerville Old Face" panose="02020602080505020303" pitchFamily="18" charset="0"/>
              </a:rPr>
              <a:t>Coordinación</a:t>
            </a:r>
            <a:r>
              <a:rPr lang="es-ES" sz="8000" dirty="0">
                <a:latin typeface="Baskerville Old Face" panose="02020602080505020303" pitchFamily="18" charset="0"/>
              </a:rPr>
              <a:t> con delegados del municipio para la feria productiva </a:t>
            </a:r>
          </a:p>
          <a:p>
            <a:r>
              <a:rPr lang="es-ES" sz="8000" dirty="0"/>
              <a:t>Conformación del consejo de participación ciudadana </a:t>
            </a:r>
          </a:p>
          <a:p>
            <a:r>
              <a:rPr lang="es-ES" sz="8000" dirty="0"/>
              <a:t>Socialización para la construcción de la subestación de bomberos </a:t>
            </a:r>
          </a:p>
          <a:p>
            <a:endParaRPr lang="es-ES" sz="2400" dirty="0"/>
          </a:p>
          <a:p>
            <a:endParaRPr lang="es-ES" sz="2400" dirty="0"/>
          </a:p>
          <a:p>
            <a:endParaRPr lang="es-ES" sz="2400" dirty="0"/>
          </a:p>
          <a:p>
            <a:endParaRPr lang="es-ES" sz="2400" dirty="0">
              <a:latin typeface="Baskerville Old Face" panose="02020602080505020303" pitchFamily="18" charset="0"/>
            </a:endParaRPr>
          </a:p>
          <a:p>
            <a:endParaRPr lang="es-ES" dirty="0"/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AEB11419-4F61-45E1-E235-5A2C1649DED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1918252" cy="1918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7E96237-97D5-4DB2-3E08-694442138A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818" y="4056137"/>
            <a:ext cx="2559336" cy="190942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6A2FD38-8455-1F5A-7635-C629437F2E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066" y="4056137"/>
            <a:ext cx="2559336" cy="1913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2EDBA56-4E20-E621-1A5E-C2FDCE37BC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314" y="4073387"/>
            <a:ext cx="2559336" cy="1879197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47105E54-AC5A-3F1E-7781-FEFCCD6FB2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0432" y="4073387"/>
            <a:ext cx="2559337" cy="191825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E5EEEC3-5BCA-6D9D-3E80-D371EDE272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925" y="257175"/>
            <a:ext cx="1090766" cy="1071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0278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38996BA-F9B6-57F2-4499-1CCF7C9F0E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0257" y="1071631"/>
            <a:ext cx="9603275" cy="3294576"/>
          </a:xfrm>
        </p:spPr>
        <p:txBody>
          <a:bodyPr/>
          <a:lstStyle/>
          <a:p>
            <a:r>
              <a:rPr lang="es-ES" dirty="0"/>
              <a:t>Socialización del proyecto eólico Villonaco III</a:t>
            </a:r>
          </a:p>
          <a:p>
            <a:r>
              <a:rPr lang="es-ES" dirty="0"/>
              <a:t>Minga de la cascada de </a:t>
            </a:r>
            <a:r>
              <a:rPr lang="es-ES" dirty="0" err="1"/>
              <a:t>Shillipra</a:t>
            </a:r>
            <a:r>
              <a:rPr lang="es-ES" dirty="0"/>
              <a:t>, sector turístico </a:t>
            </a:r>
          </a:p>
          <a:p>
            <a:r>
              <a:rPr lang="es-ES" dirty="0"/>
              <a:t>Minga de adecentamiento de la cancha y piscina </a:t>
            </a:r>
          </a:p>
          <a:p>
            <a:r>
              <a:rPr lang="es-ES" dirty="0"/>
              <a:t>Participación en el proyecto carnavalero </a:t>
            </a:r>
            <a:endParaRPr lang="es-EC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CDD36F7-1880-2E48-C038-7D5F044FC9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373"/>
          <a:stretch/>
        </p:blipFill>
        <p:spPr>
          <a:xfrm>
            <a:off x="1030257" y="3540769"/>
            <a:ext cx="2965505" cy="240283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5B3B864-8EC1-30E6-BB4B-B538510892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925" y="257175"/>
            <a:ext cx="1090766" cy="1071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9506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DBF30B-81C5-E554-6757-467B4C044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774" y="156654"/>
            <a:ext cx="2895133" cy="374923"/>
          </a:xfrm>
        </p:spPr>
        <p:txBody>
          <a:bodyPr>
            <a:normAutofit fontScale="90000"/>
          </a:bodyPr>
          <a:lstStyle/>
          <a:p>
            <a:r>
              <a:rPr lang="es-ES" dirty="0"/>
              <a:t>Marzo y abril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422E62F-CFC2-A6D1-B04D-DE861A452B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1237" y="1080716"/>
            <a:ext cx="7086659" cy="45719"/>
          </a:xfrm>
        </p:spPr>
        <p:txBody>
          <a:bodyPr>
            <a:normAutofit fontScale="25000" lnSpcReduction="20000"/>
          </a:bodyPr>
          <a:lstStyle/>
          <a:p>
            <a:r>
              <a:rPr lang="es-ES" sz="8000" dirty="0"/>
              <a:t>Socialización del proyecto sobre el banco de semillas</a:t>
            </a:r>
          </a:p>
          <a:p>
            <a:r>
              <a:rPr lang="es-ES" sz="8000" dirty="0">
                <a:latin typeface="Baskerville Old Face" panose="02020602080505020303" pitchFamily="18" charset="0"/>
              </a:rPr>
              <a:t>Arreglo del salón del GAD Parroquial de Chantaco </a:t>
            </a:r>
          </a:p>
          <a:p>
            <a:r>
              <a:rPr lang="es-ES" sz="8000" dirty="0"/>
              <a:t> Socialización para fiestas de mayo 2024 </a:t>
            </a:r>
          </a:p>
          <a:p>
            <a:r>
              <a:rPr lang="es-ES" sz="8000" dirty="0">
                <a:latin typeface="Baskerville Old Face" panose="02020602080505020303" pitchFamily="18" charset="0"/>
              </a:rPr>
              <a:t>Arreglo del salón del GAD Parroquial de Chantaco </a:t>
            </a:r>
          </a:p>
          <a:p>
            <a:pPr marL="0" indent="0">
              <a:buNone/>
            </a:pPr>
            <a:endParaRPr lang="es-ES" sz="8000" dirty="0"/>
          </a:p>
          <a:p>
            <a:endParaRPr lang="es-ES" sz="28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5B3A130-D19B-C8F4-EFF9-9F859EB470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17" y="3661741"/>
            <a:ext cx="3203771" cy="242179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A2364775-6B06-A624-995E-235F092FE4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441" y="3661741"/>
            <a:ext cx="3229059" cy="242179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0CAD220-E4A5-49F8-89A1-4AEF6974BD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0818" y="3661741"/>
            <a:ext cx="3229058" cy="242179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1B9578B-6803-0857-79D1-D8BF3205DC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925" y="257175"/>
            <a:ext cx="1090766" cy="1071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188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C5133B-857F-E506-6A37-CE3EF2BD4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0130" y="182890"/>
            <a:ext cx="2219272" cy="348419"/>
          </a:xfrm>
        </p:spPr>
        <p:txBody>
          <a:bodyPr>
            <a:normAutofit fontScale="90000"/>
          </a:bodyPr>
          <a:lstStyle/>
          <a:p>
            <a:r>
              <a:rPr lang="es-ES" sz="2400" dirty="0"/>
              <a:t>Mayo y junio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C000F0-FD49-83B7-A742-5BE606AA22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80" y="1392879"/>
            <a:ext cx="9603275" cy="3450613"/>
          </a:xfrm>
        </p:spPr>
        <p:txBody>
          <a:bodyPr/>
          <a:lstStyle/>
          <a:p>
            <a:r>
              <a:rPr lang="es-ES" dirty="0"/>
              <a:t>Participación en los campeonatos interinstitucionales de las escuelas y colegios </a:t>
            </a:r>
          </a:p>
          <a:p>
            <a:r>
              <a:rPr lang="es-ES" dirty="0"/>
              <a:t>Gestión para donación de cuyes para las festividades de Chantaco</a:t>
            </a:r>
          </a:p>
          <a:p>
            <a:r>
              <a:rPr lang="es-ES" dirty="0"/>
              <a:t>Participación en la reunión para el presupuesto participativo </a:t>
            </a:r>
          </a:p>
          <a:p>
            <a:r>
              <a:rPr lang="es-ES" dirty="0"/>
              <a:t>Asistencia a capacitaciones para los vocales por parte de CONAGOPARE Loja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ACCE0FB-5249-DBC2-168E-83C764A82C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43" y="3684104"/>
            <a:ext cx="2344950" cy="236937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24D8C74-1B4D-65CE-A7D5-68CDD944D3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2852" y="3684104"/>
            <a:ext cx="4089172" cy="240705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581112B6-5C6B-D455-BE7B-9F561F6DF8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8695" y="3684104"/>
            <a:ext cx="3414004" cy="236937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A7F07E24-D8C7-FFBC-1180-6A99C367F7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925" y="257175"/>
            <a:ext cx="1090766" cy="1071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6267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FE95724-5963-061D-78A1-3BB415A0D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1335" y="809786"/>
            <a:ext cx="9603275" cy="1959920"/>
          </a:xfrm>
        </p:spPr>
        <p:txBody>
          <a:bodyPr/>
          <a:lstStyle/>
          <a:p>
            <a:r>
              <a:rPr lang="es-ES" dirty="0"/>
              <a:t>Participación en las reuniones sobre el caso del barrio San Nicolás </a:t>
            </a:r>
          </a:p>
          <a:p>
            <a:r>
              <a:rPr lang="es-ES" dirty="0"/>
              <a:t>Socialización del PDOT </a:t>
            </a:r>
          </a:p>
          <a:p>
            <a:r>
              <a:rPr lang="es-ES" dirty="0"/>
              <a:t>Capacitación del proyecto de cuyes </a:t>
            </a:r>
          </a:p>
          <a:p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CB9E63C-6F36-28AB-B389-921D93907D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387" y="2547293"/>
            <a:ext cx="6458851" cy="328658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AA3C38EA-C020-31C7-4885-6BD0C5D838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238" y="2547293"/>
            <a:ext cx="4772914" cy="315012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9019168B-6B04-FB65-5085-CC80229E5B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925" y="257175"/>
            <a:ext cx="1090766" cy="1071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1092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243593-888B-7619-8F41-933EF5B27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2" y="0"/>
            <a:ext cx="3749071" cy="587136"/>
          </a:xfrm>
        </p:spPr>
        <p:txBody>
          <a:bodyPr>
            <a:normAutofit/>
          </a:bodyPr>
          <a:lstStyle/>
          <a:p>
            <a:r>
              <a:rPr lang="es-ES" dirty="0"/>
              <a:t>Julio y agosto 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FC76272-4F15-EBED-82F4-D18A00A05C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2" y="934456"/>
            <a:ext cx="9603275" cy="3450613"/>
          </a:xfrm>
        </p:spPr>
        <p:txBody>
          <a:bodyPr/>
          <a:lstStyle/>
          <a:p>
            <a:r>
              <a:rPr lang="es-ES" dirty="0"/>
              <a:t>Recorrido de exploración de la cascada de la quebrada agua de oso “Cumbe”</a:t>
            </a:r>
          </a:p>
          <a:p>
            <a:r>
              <a:rPr lang="es-ES" dirty="0"/>
              <a:t>Participación de las festividades de la Virgen del Carmen </a:t>
            </a:r>
          </a:p>
          <a:p>
            <a:r>
              <a:rPr lang="es-ES" dirty="0"/>
              <a:t>Participación en la casa comunal del Barrio Fátima</a:t>
            </a:r>
          </a:p>
          <a:p>
            <a:r>
              <a:rPr lang="es-ES" dirty="0"/>
              <a:t>Donación de fundas de cemento para el muro de la escuela de Fátima  </a:t>
            </a:r>
          </a:p>
          <a:p>
            <a:endParaRPr lang="es-EC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72F7133-2A18-7DA1-AA4D-0378747E4B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827" y="3037064"/>
            <a:ext cx="2790987" cy="298378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DF167A7-8221-3CD2-8137-1720F40865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4705" y="3037064"/>
            <a:ext cx="4298070" cy="2983785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B43028A-A7B0-83C1-371B-EBD8B406FE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46"/>
          <a:stretch>
            <a:fillRect/>
          </a:stretch>
        </p:blipFill>
        <p:spPr>
          <a:xfrm>
            <a:off x="8843741" y="1928813"/>
            <a:ext cx="3229197" cy="3994731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8CE5396-84B1-E3AB-58B2-78C78C8388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925" y="257175"/>
            <a:ext cx="1090766" cy="1071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272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4210E10-C104-549A-F14D-D37BE20686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2" y="787007"/>
            <a:ext cx="9603275" cy="3450613"/>
          </a:xfrm>
        </p:spPr>
        <p:txBody>
          <a:bodyPr/>
          <a:lstStyle/>
          <a:p>
            <a:r>
              <a:rPr lang="es-ES" dirty="0"/>
              <a:t>Participación en el intercambio de tortillas </a:t>
            </a:r>
          </a:p>
          <a:p>
            <a:r>
              <a:rPr lang="es-ES" dirty="0"/>
              <a:t>Campamento vacacional de niño de Chantaco </a:t>
            </a:r>
          </a:p>
          <a:p>
            <a:endParaRPr lang="es-EC" dirty="0"/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CDC06594-BE31-DDFB-DF5B-FE51D325E27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81C5560-8A9C-19CD-AD6F-A5F689DFED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292" y="2117570"/>
            <a:ext cx="5249008" cy="392484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C8B9AF8-1C78-3E25-9CEF-C7E610E169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2117570"/>
            <a:ext cx="5620534" cy="367716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C1E443A-BC56-0B3D-0509-E452BE5876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925" y="257175"/>
            <a:ext cx="1090766" cy="1071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5538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C15283-61ED-EB65-421F-0A74EB2C0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5382" y="185259"/>
            <a:ext cx="4663471" cy="514830"/>
          </a:xfrm>
        </p:spPr>
        <p:txBody>
          <a:bodyPr>
            <a:normAutofit fontScale="90000"/>
          </a:bodyPr>
          <a:lstStyle/>
          <a:p>
            <a:r>
              <a:rPr lang="es-ES" dirty="0"/>
              <a:t>Septiembre y octubre 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E8B2F0-9ED9-F8B4-46B1-5256F621F7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16" y="1029894"/>
            <a:ext cx="9603275" cy="3450613"/>
          </a:xfrm>
        </p:spPr>
        <p:txBody>
          <a:bodyPr/>
          <a:lstStyle/>
          <a:p>
            <a:r>
              <a:rPr lang="es-ES" dirty="0"/>
              <a:t>Participación en la limpieza de las vías de los barrios de la parroquia en convenio con el Gobierno provincial de  Loja </a:t>
            </a:r>
          </a:p>
          <a:p>
            <a:r>
              <a:rPr lang="es-ES" dirty="0"/>
              <a:t>Minga en los barrios de </a:t>
            </a:r>
            <a:r>
              <a:rPr lang="es-ES" dirty="0" err="1"/>
              <a:t>Cañaro</a:t>
            </a:r>
            <a:r>
              <a:rPr lang="es-ES" dirty="0"/>
              <a:t> Y San Nicolas </a:t>
            </a:r>
          </a:p>
          <a:p>
            <a:r>
              <a:rPr lang="es-ES" dirty="0"/>
              <a:t>Socialización de veredas de la parroquia Chantaco </a:t>
            </a:r>
          </a:p>
          <a:p>
            <a:endParaRPr lang="es-ES" dirty="0"/>
          </a:p>
          <a:p>
            <a:endParaRPr lang="es-EC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8E0A3CC-5280-8987-F4C7-DE4FEF3DB1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82" y="3300281"/>
            <a:ext cx="3944940" cy="252782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CE25A8E-473E-16C5-93B3-856CB70747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52"/>
          <a:stretch>
            <a:fillRect/>
          </a:stretch>
        </p:blipFill>
        <p:spPr>
          <a:xfrm>
            <a:off x="5195683" y="3300281"/>
            <a:ext cx="2915057" cy="252782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6C734FF6-4944-6D90-5232-1A9292619D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45"/>
          <a:stretch>
            <a:fillRect/>
          </a:stretch>
        </p:blipFill>
        <p:spPr>
          <a:xfrm>
            <a:off x="8177468" y="3300280"/>
            <a:ext cx="3944941" cy="252782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440E306-4E74-C216-30FA-BF8E97B699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925" y="257175"/>
            <a:ext cx="1090766" cy="1071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615210"/>
      </p:ext>
    </p:extLst>
  </p:cSld>
  <p:clrMapOvr>
    <a:masterClrMapping/>
  </p:clrMapOvr>
</p:sld>
</file>

<file path=ppt/theme/theme1.xml><?xml version="1.0" encoding="utf-8"?>
<a:theme xmlns:a="http://schemas.openxmlformats.org/drawingml/2006/main" name="Galería">
  <a:themeElements>
    <a:clrScheme name="Galería">
      <a:dk1>
        <a:sysClr val="windowText" lastClr="000000"/>
      </a:dk1>
      <a:lt1>
        <a:sysClr val="window" lastClr="FFFFFF"/>
      </a:lt1>
      <a:dk2>
        <a:srgbClr val="454545"/>
      </a:dk2>
      <a:lt2>
        <a:srgbClr val="DCDCE0"/>
      </a:lt2>
      <a:accent1>
        <a:srgbClr val="415588"/>
      </a:accent1>
      <a:accent2>
        <a:srgbClr val="4294B6"/>
      </a:accent2>
      <a:accent3>
        <a:srgbClr val="087D7C"/>
      </a:accent3>
      <a:accent4>
        <a:srgbClr val="2CB663"/>
      </a:accent4>
      <a:accent5>
        <a:srgbClr val="DF8822"/>
      </a:accent5>
      <a:accent6>
        <a:srgbClr val="BC410A"/>
      </a:accent6>
      <a:hlink>
        <a:srgbClr val="5977C4"/>
      </a:hlink>
      <a:folHlink>
        <a:srgbClr val="A1A9BF"/>
      </a:folHlink>
    </a:clrScheme>
    <a:fontScheme name="Galería">
      <a:majorFont>
        <a:latin typeface="Century Gothic" panose="020B0502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ía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E050AC27-895F-4B90-991D-A6818FC89AB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190</TotalTime>
  <Words>402</Words>
  <Application>Microsoft Office PowerPoint</Application>
  <PresentationFormat>Panorámica</PresentationFormat>
  <Paragraphs>52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6" baseType="lpstr">
      <vt:lpstr>Arial</vt:lpstr>
      <vt:lpstr>Baskerville Old Face</vt:lpstr>
      <vt:lpstr>Century Gothic</vt:lpstr>
      <vt:lpstr>Galería</vt:lpstr>
      <vt:lpstr>RENDICION DE CUENTAS 2024</vt:lpstr>
      <vt:lpstr>Enero  y febrero </vt:lpstr>
      <vt:lpstr>Presentación de PowerPoint</vt:lpstr>
      <vt:lpstr>Marzo y abril </vt:lpstr>
      <vt:lpstr>Mayo y junio </vt:lpstr>
      <vt:lpstr>Presentación de PowerPoint</vt:lpstr>
      <vt:lpstr>Julio y agosto </vt:lpstr>
      <vt:lpstr>Presentación de PowerPoint</vt:lpstr>
      <vt:lpstr>Septiembre y octubre </vt:lpstr>
      <vt:lpstr>Presentación de PowerPoint</vt:lpstr>
      <vt:lpstr>Noviembre y diciembre 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RENDICION DE CUENTAS 2024</dc:title>
  <dc:creator>GOBIERNO PARROQUIAL DE CHANTACO</dc:creator>
  <cp:lastModifiedBy>CPU5</cp:lastModifiedBy>
  <cp:revision>3</cp:revision>
  <dcterms:created xsi:type="dcterms:W3CDTF">2025-07-04T16:16:01Z</dcterms:created>
  <dcterms:modified xsi:type="dcterms:W3CDTF">2025-07-08T17:02:43Z</dcterms:modified>
</cp:coreProperties>
</file>