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86" r:id="rId4"/>
    <p:sldId id="287" r:id="rId5"/>
    <p:sldId id="290" r:id="rId6"/>
    <p:sldId id="288" r:id="rId7"/>
    <p:sldId id="289" r:id="rId8"/>
    <p:sldId id="291" r:id="rId9"/>
    <p:sldId id="292" r:id="rId10"/>
    <p:sldId id="293" r:id="rId11"/>
    <p:sldId id="294" r:id="rId12"/>
    <p:sldId id="295" r:id="rId13"/>
    <p:sldId id="296" r:id="rId14"/>
    <p:sldId id="297" r:id="rId15"/>
    <p:sldId id="298" r:id="rId16"/>
    <p:sldId id="299" r:id="rId17"/>
    <p:sldId id="301" r:id="rId18"/>
    <p:sldId id="300" r:id="rId19"/>
    <p:sldId id="302" r:id="rId20"/>
    <p:sldId id="303"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 id="318" r:id="rId36"/>
    <p:sldId id="319" r:id="rId37"/>
    <p:sldId id="320" r:id="rId38"/>
    <p:sldId id="321" r:id="rId39"/>
    <p:sldId id="322" r:id="rId40"/>
    <p:sldId id="323" r:id="rId41"/>
    <p:sldId id="324" r:id="rId42"/>
    <p:sldId id="325" r:id="rId43"/>
    <p:sldId id="285" r:id="rId44"/>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C"/>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EC"/>
          </a:p>
        </p:txBody>
      </p:sp>
      <p:sp>
        <p:nvSpPr>
          <p:cNvPr id="4" name="Marcador de fecha 3"/>
          <p:cNvSpPr>
            <a:spLocks noGrp="1"/>
          </p:cNvSpPr>
          <p:nvPr>
            <p:ph type="dt" sz="half" idx="10"/>
          </p:nvPr>
        </p:nvSpPr>
        <p:spPr/>
        <p:txBody>
          <a:bodyPr/>
          <a:lstStyle/>
          <a:p>
            <a:fld id="{97906E65-F906-4AC6-A210-B475E2023DC7}" type="datetimeFigureOut">
              <a:rPr lang="es-EC" smtClean="0"/>
              <a:t>30/6/2025</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72462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10"/>
          </p:nvPr>
        </p:nvSpPr>
        <p:spPr/>
        <p:txBody>
          <a:bodyPr/>
          <a:lstStyle/>
          <a:p>
            <a:fld id="{97906E65-F906-4AC6-A210-B475E2023DC7}" type="datetimeFigureOut">
              <a:rPr lang="es-EC" smtClean="0"/>
              <a:t>30/6/2025</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2933542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C"/>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10"/>
          </p:nvPr>
        </p:nvSpPr>
        <p:spPr/>
        <p:txBody>
          <a:bodyPr/>
          <a:lstStyle/>
          <a:p>
            <a:fld id="{97906E65-F906-4AC6-A210-B475E2023DC7}" type="datetimeFigureOut">
              <a:rPr lang="es-EC" smtClean="0"/>
              <a:t>30/6/2025</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555195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10"/>
          </p:nvPr>
        </p:nvSpPr>
        <p:spPr/>
        <p:txBody>
          <a:bodyPr/>
          <a:lstStyle/>
          <a:p>
            <a:fld id="{97906E65-F906-4AC6-A210-B475E2023DC7}" type="datetimeFigureOut">
              <a:rPr lang="es-EC" smtClean="0"/>
              <a:t>30/6/2025</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217831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C"/>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97906E65-F906-4AC6-A210-B475E2023DC7}" type="datetimeFigureOut">
              <a:rPr lang="es-EC" smtClean="0"/>
              <a:t>30/6/2025</a:t>
            </a:fld>
            <a:endParaRPr lang="es-EC"/>
          </a:p>
        </p:txBody>
      </p:sp>
      <p:sp>
        <p:nvSpPr>
          <p:cNvPr id="5" name="Marcador de pie de página 4"/>
          <p:cNvSpPr>
            <a:spLocks noGrp="1"/>
          </p:cNvSpPr>
          <p:nvPr>
            <p:ph type="ftr" sz="quarter" idx="11"/>
          </p:nvPr>
        </p:nvSpPr>
        <p:spPr/>
        <p:txBody>
          <a:bodyPr/>
          <a:lstStyle/>
          <a:p>
            <a:endParaRPr lang="es-EC"/>
          </a:p>
        </p:txBody>
      </p:sp>
      <p:sp>
        <p:nvSpPr>
          <p:cNvPr id="6" name="Marcador de número de diapositiva 5"/>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3233349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p:cNvSpPr>
            <a:spLocks noGrp="1"/>
          </p:cNvSpPr>
          <p:nvPr>
            <p:ph type="dt" sz="half" idx="10"/>
          </p:nvPr>
        </p:nvSpPr>
        <p:spPr/>
        <p:txBody>
          <a:bodyPr/>
          <a:lstStyle/>
          <a:p>
            <a:fld id="{97906E65-F906-4AC6-A210-B475E2023DC7}" type="datetimeFigureOut">
              <a:rPr lang="es-EC" smtClean="0"/>
              <a:t>30/6/2025</a:t>
            </a:fld>
            <a:endParaRPr lang="es-EC"/>
          </a:p>
        </p:txBody>
      </p:sp>
      <p:sp>
        <p:nvSpPr>
          <p:cNvPr id="6" name="Marcador de pie de página 5"/>
          <p:cNvSpPr>
            <a:spLocks noGrp="1"/>
          </p:cNvSpPr>
          <p:nvPr>
            <p:ph type="ftr" sz="quarter" idx="11"/>
          </p:nvPr>
        </p:nvSpPr>
        <p:spPr/>
        <p:txBody>
          <a:bodyPr/>
          <a:lstStyle/>
          <a:p>
            <a:endParaRPr lang="es-EC"/>
          </a:p>
        </p:txBody>
      </p:sp>
      <p:sp>
        <p:nvSpPr>
          <p:cNvPr id="7" name="Marcador de número de diapositiva 6"/>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2788445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EC"/>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p:cNvSpPr>
            <a:spLocks noGrp="1"/>
          </p:cNvSpPr>
          <p:nvPr>
            <p:ph type="dt" sz="half" idx="10"/>
          </p:nvPr>
        </p:nvSpPr>
        <p:spPr/>
        <p:txBody>
          <a:bodyPr/>
          <a:lstStyle/>
          <a:p>
            <a:fld id="{97906E65-F906-4AC6-A210-B475E2023DC7}" type="datetimeFigureOut">
              <a:rPr lang="es-EC" smtClean="0"/>
              <a:t>30/6/2025</a:t>
            </a:fld>
            <a:endParaRPr lang="es-EC"/>
          </a:p>
        </p:txBody>
      </p:sp>
      <p:sp>
        <p:nvSpPr>
          <p:cNvPr id="8" name="Marcador de pie de página 7"/>
          <p:cNvSpPr>
            <a:spLocks noGrp="1"/>
          </p:cNvSpPr>
          <p:nvPr>
            <p:ph type="ftr" sz="quarter" idx="11"/>
          </p:nvPr>
        </p:nvSpPr>
        <p:spPr/>
        <p:txBody>
          <a:bodyPr/>
          <a:lstStyle/>
          <a:p>
            <a:endParaRPr lang="es-EC"/>
          </a:p>
        </p:txBody>
      </p:sp>
      <p:sp>
        <p:nvSpPr>
          <p:cNvPr id="9" name="Marcador de número de diapositiva 8"/>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2545616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C"/>
          </a:p>
        </p:txBody>
      </p:sp>
      <p:sp>
        <p:nvSpPr>
          <p:cNvPr id="3" name="Marcador de fecha 2"/>
          <p:cNvSpPr>
            <a:spLocks noGrp="1"/>
          </p:cNvSpPr>
          <p:nvPr>
            <p:ph type="dt" sz="half" idx="10"/>
          </p:nvPr>
        </p:nvSpPr>
        <p:spPr/>
        <p:txBody>
          <a:bodyPr/>
          <a:lstStyle/>
          <a:p>
            <a:fld id="{97906E65-F906-4AC6-A210-B475E2023DC7}" type="datetimeFigureOut">
              <a:rPr lang="es-EC" smtClean="0"/>
              <a:t>30/6/2025</a:t>
            </a:fld>
            <a:endParaRPr lang="es-EC"/>
          </a:p>
        </p:txBody>
      </p:sp>
      <p:sp>
        <p:nvSpPr>
          <p:cNvPr id="4" name="Marcador de pie de página 3"/>
          <p:cNvSpPr>
            <a:spLocks noGrp="1"/>
          </p:cNvSpPr>
          <p:nvPr>
            <p:ph type="ftr" sz="quarter" idx="11"/>
          </p:nvPr>
        </p:nvSpPr>
        <p:spPr/>
        <p:txBody>
          <a:bodyPr/>
          <a:lstStyle/>
          <a:p>
            <a:endParaRPr lang="es-EC"/>
          </a:p>
        </p:txBody>
      </p:sp>
      <p:sp>
        <p:nvSpPr>
          <p:cNvPr id="5" name="Marcador de número de diapositiva 4"/>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1687459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7906E65-F906-4AC6-A210-B475E2023DC7}" type="datetimeFigureOut">
              <a:rPr lang="es-EC" smtClean="0"/>
              <a:t>30/6/2025</a:t>
            </a:fld>
            <a:endParaRPr lang="es-EC"/>
          </a:p>
        </p:txBody>
      </p:sp>
      <p:sp>
        <p:nvSpPr>
          <p:cNvPr id="3" name="Marcador de pie de página 2"/>
          <p:cNvSpPr>
            <a:spLocks noGrp="1"/>
          </p:cNvSpPr>
          <p:nvPr>
            <p:ph type="ftr" sz="quarter" idx="11"/>
          </p:nvPr>
        </p:nvSpPr>
        <p:spPr/>
        <p:txBody>
          <a:bodyPr/>
          <a:lstStyle/>
          <a:p>
            <a:endParaRPr lang="es-EC"/>
          </a:p>
        </p:txBody>
      </p:sp>
      <p:sp>
        <p:nvSpPr>
          <p:cNvPr id="4" name="Marcador de número de diapositiva 3"/>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211145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97906E65-F906-4AC6-A210-B475E2023DC7}" type="datetimeFigureOut">
              <a:rPr lang="es-EC" smtClean="0"/>
              <a:t>30/6/2025</a:t>
            </a:fld>
            <a:endParaRPr lang="es-EC"/>
          </a:p>
        </p:txBody>
      </p:sp>
      <p:sp>
        <p:nvSpPr>
          <p:cNvPr id="6" name="Marcador de pie de página 5"/>
          <p:cNvSpPr>
            <a:spLocks noGrp="1"/>
          </p:cNvSpPr>
          <p:nvPr>
            <p:ph type="ftr" sz="quarter" idx="11"/>
          </p:nvPr>
        </p:nvSpPr>
        <p:spPr/>
        <p:txBody>
          <a:bodyPr/>
          <a:lstStyle/>
          <a:p>
            <a:endParaRPr lang="es-EC"/>
          </a:p>
        </p:txBody>
      </p:sp>
      <p:sp>
        <p:nvSpPr>
          <p:cNvPr id="7" name="Marcador de número de diapositiva 6"/>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3270810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97906E65-F906-4AC6-A210-B475E2023DC7}" type="datetimeFigureOut">
              <a:rPr lang="es-EC" smtClean="0"/>
              <a:t>30/6/2025</a:t>
            </a:fld>
            <a:endParaRPr lang="es-EC"/>
          </a:p>
        </p:txBody>
      </p:sp>
      <p:sp>
        <p:nvSpPr>
          <p:cNvPr id="6" name="Marcador de pie de página 5"/>
          <p:cNvSpPr>
            <a:spLocks noGrp="1"/>
          </p:cNvSpPr>
          <p:nvPr>
            <p:ph type="ftr" sz="quarter" idx="11"/>
          </p:nvPr>
        </p:nvSpPr>
        <p:spPr/>
        <p:txBody>
          <a:bodyPr/>
          <a:lstStyle/>
          <a:p>
            <a:endParaRPr lang="es-EC"/>
          </a:p>
        </p:txBody>
      </p:sp>
      <p:sp>
        <p:nvSpPr>
          <p:cNvPr id="7" name="Marcador de número de diapositiva 6"/>
          <p:cNvSpPr>
            <a:spLocks noGrp="1"/>
          </p:cNvSpPr>
          <p:nvPr>
            <p:ph type="sldNum" sz="quarter" idx="12"/>
          </p:nvPr>
        </p:nvSpPr>
        <p:spPr/>
        <p:txBody>
          <a:bodyPr/>
          <a:lstStyle/>
          <a:p>
            <a:fld id="{510008B6-5589-4233-B043-6E8EAC47BB64}" type="slidenum">
              <a:rPr lang="es-EC" smtClean="0"/>
              <a:t>‹Nº›</a:t>
            </a:fld>
            <a:endParaRPr lang="es-EC"/>
          </a:p>
        </p:txBody>
      </p:sp>
    </p:spTree>
    <p:extLst>
      <p:ext uri="{BB962C8B-B14F-4D97-AF65-F5344CB8AC3E}">
        <p14:creationId xmlns:p14="http://schemas.microsoft.com/office/powerpoint/2010/main" val="2535482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906E65-F906-4AC6-A210-B475E2023DC7}" type="datetimeFigureOut">
              <a:rPr lang="es-EC" smtClean="0"/>
              <a:t>30/6/2025</a:t>
            </a:fld>
            <a:endParaRPr lang="es-EC"/>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0008B6-5589-4233-B043-6E8EAC47BB64}" type="slidenum">
              <a:rPr lang="es-EC" smtClean="0"/>
              <a:t>‹Nº›</a:t>
            </a:fld>
            <a:endParaRPr lang="es-EC"/>
          </a:p>
        </p:txBody>
      </p:sp>
    </p:spTree>
    <p:extLst>
      <p:ext uri="{BB962C8B-B14F-4D97-AF65-F5344CB8AC3E}">
        <p14:creationId xmlns:p14="http://schemas.microsoft.com/office/powerpoint/2010/main" val="2170216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3999" y="382773"/>
            <a:ext cx="10016837" cy="2388136"/>
          </a:xfrm>
        </p:spPr>
        <p:txBody>
          <a:bodyPr>
            <a:noAutofit/>
          </a:bodyPr>
          <a:lstStyle/>
          <a:p>
            <a:br>
              <a:rPr lang="es-EC" sz="2400" dirty="0">
                <a:solidFill>
                  <a:srgbClr val="FF0000"/>
                </a:solidFill>
                <a:latin typeface="Arial" panose="020B0604020202020204" pitchFamily="34" charset="0"/>
                <a:cs typeface="Arial" panose="020B0604020202020204" pitchFamily="34" charset="0"/>
              </a:rPr>
            </a:br>
            <a:br>
              <a:rPr lang="es-EC" sz="2400" dirty="0">
                <a:solidFill>
                  <a:srgbClr val="FF0000"/>
                </a:solidFill>
                <a:latin typeface="Arial" panose="020B0604020202020204" pitchFamily="34" charset="0"/>
                <a:cs typeface="Arial" panose="020B0604020202020204" pitchFamily="34" charset="0"/>
              </a:rPr>
            </a:br>
            <a:br>
              <a:rPr lang="es-EC" sz="2400" dirty="0">
                <a:solidFill>
                  <a:srgbClr val="FF0000"/>
                </a:solidFill>
                <a:latin typeface="Arial" panose="020B0604020202020204" pitchFamily="34" charset="0"/>
                <a:cs typeface="Arial" panose="020B0604020202020204" pitchFamily="34" charset="0"/>
              </a:rPr>
            </a:br>
            <a:r>
              <a:rPr lang="es-EC" sz="2400" dirty="0">
                <a:solidFill>
                  <a:srgbClr val="FF0000"/>
                </a:solidFill>
                <a:latin typeface="Arial" panose="020B0604020202020204" pitchFamily="34" charset="0"/>
                <a:cs typeface="Arial" panose="020B0604020202020204" pitchFamily="34" charset="0"/>
              </a:rPr>
              <a:t>RENDICIÓN DE CUENTAS  PERIODO  01 DE ENERO AL 31 DICIEMBRE DEL 2024</a:t>
            </a:r>
            <a:br>
              <a:rPr lang="es-EC" sz="2400" dirty="0">
                <a:solidFill>
                  <a:srgbClr val="FF0000"/>
                </a:solidFill>
                <a:latin typeface="Arial" panose="020B0604020202020204" pitchFamily="34" charset="0"/>
                <a:cs typeface="Arial" panose="020B0604020202020204" pitchFamily="34" charset="0"/>
              </a:rPr>
            </a:br>
            <a:br>
              <a:rPr lang="es-EC" sz="2400" dirty="0">
                <a:solidFill>
                  <a:srgbClr val="FF0000"/>
                </a:solidFill>
                <a:latin typeface="Arial" panose="020B0604020202020204" pitchFamily="34" charset="0"/>
                <a:cs typeface="Arial" panose="020B0604020202020204" pitchFamily="34" charset="0"/>
              </a:rPr>
            </a:br>
            <a:r>
              <a:rPr lang="es-EC" sz="2400" dirty="0">
                <a:solidFill>
                  <a:schemeClr val="accent5">
                    <a:lumMod val="75000"/>
                  </a:schemeClr>
                </a:solidFill>
                <a:latin typeface="Arial" panose="020B0604020202020204" pitchFamily="34" charset="0"/>
                <a:cs typeface="Arial" panose="020B0604020202020204" pitchFamily="34" charset="0"/>
              </a:rPr>
              <a:t>JORGE EUGENIO CARAGUAY </a:t>
            </a:r>
            <a:r>
              <a:rPr lang="es-EC" sz="2400" dirty="0" err="1">
                <a:solidFill>
                  <a:schemeClr val="accent5">
                    <a:lumMod val="75000"/>
                  </a:schemeClr>
                </a:solidFill>
                <a:latin typeface="Arial" panose="020B0604020202020204" pitchFamily="34" charset="0"/>
                <a:cs typeface="Arial" panose="020B0604020202020204" pitchFamily="34" charset="0"/>
              </a:rPr>
              <a:t>CARAGUAY</a:t>
            </a:r>
            <a:r>
              <a:rPr lang="es-EC" sz="2400" dirty="0">
                <a:solidFill>
                  <a:schemeClr val="accent5">
                    <a:lumMod val="75000"/>
                  </a:schemeClr>
                </a:solidFill>
                <a:latin typeface="Arial" panose="020B0604020202020204" pitchFamily="34" charset="0"/>
                <a:cs typeface="Arial" panose="020B0604020202020204" pitchFamily="34" charset="0"/>
              </a:rPr>
              <a:t>, III VOCAL, ENCARGADIO DE LA COMISIÓN DE  PRODUCCIÓN, MEDIO AMBIENTE, , ORNATO E HIGIENE Y RECURSOS HIDRICOS DEL GADPR. CHANTACO</a:t>
            </a:r>
            <a:br>
              <a:rPr lang="es-EC" sz="2400" dirty="0">
                <a:solidFill>
                  <a:srgbClr val="FF0000"/>
                </a:solidFill>
                <a:latin typeface="Arial" panose="020B0604020202020204" pitchFamily="34" charset="0"/>
                <a:cs typeface="Arial" panose="020B0604020202020204" pitchFamily="34" charset="0"/>
              </a:rPr>
            </a:br>
            <a:endParaRPr lang="es-EC" sz="2400" dirty="0">
              <a:solidFill>
                <a:srgbClr val="FF0000"/>
              </a:solidFill>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a:xfrm>
            <a:off x="734291" y="2867891"/>
            <a:ext cx="10806545" cy="3602181"/>
          </a:xfrm>
        </p:spPr>
        <p:txBody>
          <a:bodyPr>
            <a:normAutofit/>
          </a:bodyPr>
          <a:lstStyle/>
          <a:p>
            <a:pPr marL="342900" lvl="0" indent="-342900" algn="just">
              <a:lnSpc>
                <a:spcPct val="115000"/>
              </a:lnSpc>
              <a:spcAft>
                <a:spcPts val="1000"/>
              </a:spcAft>
              <a:buFont typeface="Wingdings" panose="05000000000000000000" pitchFamily="2" charset="2"/>
              <a:buChar char=""/>
            </a:pPr>
            <a:r>
              <a:rPr lang="es-ES" dirty="0">
                <a:latin typeface="Arial" panose="020B0604020202020204" pitchFamily="34" charset="0"/>
                <a:ea typeface="Times New Roman" panose="02020603050405020304" pitchFamily="18" charset="0"/>
                <a:cs typeface="Times New Roman" panose="02020603050405020304" pitchFamily="18" charset="0"/>
              </a:rPr>
              <a:t>Iniciamos el año 2024, como ADMINISTRADOR DEL CONTRATO DE LA CUEBIERTA DE LA CANCHA de nuestra parroquia, se realizó la c</a:t>
            </a:r>
            <a:r>
              <a:rPr lang="es-ES" dirty="0">
                <a:effectLst/>
                <a:latin typeface="Arial" panose="020B0604020202020204" pitchFamily="34" charset="0"/>
                <a:ea typeface="Times New Roman" panose="02020603050405020304" pitchFamily="18" charset="0"/>
                <a:cs typeface="Times New Roman" panose="02020603050405020304" pitchFamily="18" charset="0"/>
              </a:rPr>
              <a:t>oordinación con el señor ing. Manuel Gualán, representante legal de ALCAIDES-AMAZON, Contratista, sobre la construcción de la cubierta de la cancha, donde tuvimos que realizar innumerables cambios de firmas en los planos de la estructura que requería el Municipio de Loja para poder continuar con el proceso de contratación.</a:t>
            </a:r>
          </a:p>
          <a:p>
            <a:pPr marL="342900" indent="-342900" algn="just">
              <a:lnSpc>
                <a:spcPct val="115000"/>
              </a:lnSpc>
              <a:spcAft>
                <a:spcPts val="1000"/>
              </a:spcAft>
              <a:buFont typeface="Wingdings" panose="05000000000000000000" pitchFamily="2" charset="2"/>
              <a:buChar char=""/>
            </a:pPr>
            <a:endParaRPr lang="es-ES" sz="1800" dirty="0">
              <a:effectLst/>
              <a:latin typeface="Arial" panose="020B0604020202020204" pitchFamily="34" charset="0"/>
              <a:ea typeface="Times New Roman" panose="02020603050405020304" pitchFamily="18" charset="0"/>
              <a:cs typeface="Times New Roman" panose="02020603050405020304" pitchFamily="18" charset="0"/>
            </a:endParaRPr>
          </a:p>
          <a:p>
            <a:pPr lvl="0" algn="just">
              <a:lnSpc>
                <a:spcPct val="115000"/>
              </a:lnSpc>
              <a:spcAft>
                <a:spcPts val="1000"/>
              </a:spcAft>
            </a:pP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s-EC" dirty="0"/>
          </a:p>
        </p:txBody>
      </p:sp>
      <p:pic>
        <p:nvPicPr>
          <p:cNvPr id="5" name="Imagen 4"/>
          <p:cNvPicPr>
            <a:picLocks noChangeAspect="1"/>
          </p:cNvPicPr>
          <p:nvPr/>
        </p:nvPicPr>
        <p:blipFill>
          <a:blip r:embed="rId2"/>
          <a:stretch>
            <a:fillRect/>
          </a:stretch>
        </p:blipFill>
        <p:spPr>
          <a:xfrm>
            <a:off x="190500" y="103911"/>
            <a:ext cx="1336962" cy="1336962"/>
          </a:xfrm>
          <a:prstGeom prst="rect">
            <a:avLst/>
          </a:prstGeom>
        </p:spPr>
      </p:pic>
    </p:spTree>
    <p:extLst>
      <p:ext uri="{BB962C8B-B14F-4D97-AF65-F5344CB8AC3E}">
        <p14:creationId xmlns:p14="http://schemas.microsoft.com/office/powerpoint/2010/main" val="3518064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EE1D21-33D1-4113-BB8D-4A2DC4923200}"/>
              </a:ext>
            </a:extLst>
          </p:cNvPr>
          <p:cNvSpPr>
            <a:spLocks noGrp="1"/>
          </p:cNvSpPr>
          <p:nvPr>
            <p:ph type="title"/>
          </p:nvPr>
        </p:nvSpPr>
        <p:spPr/>
        <p:txBody>
          <a:bodyPr>
            <a:normAutofit/>
          </a:bodyPr>
          <a:lstStyle/>
          <a:p>
            <a:r>
              <a:rPr lang="es-ES" sz="2400" dirty="0">
                <a:effectLst/>
                <a:latin typeface="Arial" panose="020B0604020202020204" pitchFamily="34" charset="0"/>
                <a:ea typeface="Times New Roman" panose="02020603050405020304" pitchFamily="18" charset="0"/>
                <a:cs typeface="Arial" panose="020B0604020202020204" pitchFamily="34" charset="0"/>
              </a:rPr>
              <a:t>Se participó en la minga de limpieza de las cunetas de la vía del barrio </a:t>
            </a:r>
            <a:r>
              <a:rPr lang="es-ES" sz="2400" dirty="0" err="1">
                <a:effectLst/>
                <a:latin typeface="Arial" panose="020B0604020202020204" pitchFamily="34" charset="0"/>
                <a:ea typeface="Times New Roman" panose="02020603050405020304" pitchFamily="18" charset="0"/>
                <a:cs typeface="Arial" panose="020B0604020202020204" pitchFamily="34" charset="0"/>
              </a:rPr>
              <a:t>Cañaro</a:t>
            </a:r>
            <a:r>
              <a:rPr lang="es-ES" sz="2400" dirty="0">
                <a:effectLst/>
                <a:latin typeface="Arial" panose="020B0604020202020204" pitchFamily="34" charset="0"/>
                <a:ea typeface="Times New Roman" panose="02020603050405020304" pitchFamily="18" charset="0"/>
                <a:cs typeface="Arial" panose="020B0604020202020204" pitchFamily="34" charset="0"/>
              </a:rPr>
              <a:t> Alto, hacia </a:t>
            </a:r>
            <a:r>
              <a:rPr lang="es-ES" sz="2400" dirty="0" err="1">
                <a:effectLst/>
                <a:latin typeface="Arial" panose="020B0604020202020204" pitchFamily="34" charset="0"/>
                <a:ea typeface="Times New Roman" panose="02020603050405020304" pitchFamily="18" charset="0"/>
                <a:cs typeface="Arial" panose="020B0604020202020204" pitchFamily="34" charset="0"/>
              </a:rPr>
              <a:t>Cañaro</a:t>
            </a:r>
            <a:r>
              <a:rPr lang="es-ES" sz="2400" dirty="0">
                <a:effectLst/>
                <a:latin typeface="Arial" panose="020B0604020202020204" pitchFamily="34" charset="0"/>
                <a:ea typeface="Times New Roman" panose="02020603050405020304" pitchFamily="18" charset="0"/>
                <a:cs typeface="Arial" panose="020B0604020202020204" pitchFamily="34" charset="0"/>
              </a:rPr>
              <a:t> Bajo,  en conjunto con los moradores.</a:t>
            </a:r>
            <a:br>
              <a:rPr lang="es-ES" sz="2400" dirty="0">
                <a:effectLst/>
                <a:latin typeface="Arial" panose="020B0604020202020204" pitchFamily="34" charset="0"/>
                <a:ea typeface="Times New Roman" panose="02020603050405020304" pitchFamily="18" charset="0"/>
                <a:cs typeface="Arial" panose="020B0604020202020204" pitchFamily="34" charset="0"/>
              </a:rPr>
            </a:br>
            <a:endParaRPr lang="es-ES" sz="2400"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950DB860-1749-472F-BBE0-8EF22E3FF07D}"/>
              </a:ext>
            </a:extLst>
          </p:cNvPr>
          <p:cNvSpPr>
            <a:spLocks noGrp="1"/>
          </p:cNvSpPr>
          <p:nvPr>
            <p:ph idx="1"/>
          </p:nvPr>
        </p:nvSpPr>
        <p:spPr>
          <a:xfrm>
            <a:off x="838200" y="1762125"/>
            <a:ext cx="10515600" cy="4414838"/>
          </a:xfrm>
        </p:spPr>
        <p:txBody>
          <a:bodyPr/>
          <a:lstStyle/>
          <a:p>
            <a:endParaRPr lang="es-ES" dirty="0"/>
          </a:p>
        </p:txBody>
      </p:sp>
      <p:pic>
        <p:nvPicPr>
          <p:cNvPr id="6146" name="Imagen 4">
            <a:extLst>
              <a:ext uri="{FF2B5EF4-FFF2-40B4-BE49-F238E27FC236}">
                <a16:creationId xmlns:a16="http://schemas.microsoft.com/office/drawing/2014/main" id="{0029CD9A-DFFB-40B1-8158-EAD5973BA5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2520" y="2352675"/>
            <a:ext cx="4916501" cy="3327763"/>
          </a:xfrm>
          <a:prstGeom prst="rect">
            <a:avLst/>
          </a:prstGeom>
          <a:noFill/>
          <a:extLst>
            <a:ext uri="{909E8E84-426E-40DD-AFC4-6F175D3DCCD1}">
              <a14:hiddenFill xmlns:a14="http://schemas.microsoft.com/office/drawing/2010/main">
                <a:solidFill>
                  <a:srgbClr val="FFFFFF"/>
                </a:solidFill>
              </a14:hiddenFill>
            </a:ext>
          </a:extLst>
        </p:spPr>
      </p:pic>
      <p:pic>
        <p:nvPicPr>
          <p:cNvPr id="6145" name="Imagen 3">
            <a:extLst>
              <a:ext uri="{FF2B5EF4-FFF2-40B4-BE49-F238E27FC236}">
                <a16:creationId xmlns:a16="http://schemas.microsoft.com/office/drawing/2014/main" id="{6B5E1360-A07C-4FB6-92AD-A31B3B9BB9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5" y="2281389"/>
            <a:ext cx="4539158" cy="33990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56EC357-3071-4259-97D5-E8900DCA39F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17CCB117-33D3-43C1-90DE-AD880589F617}"/>
              </a:ext>
            </a:extLst>
          </p:cNvPr>
          <p:cNvSpPr>
            <a:spLocks noChangeArrowheads="1"/>
          </p:cNvSpPr>
          <p:nvPr/>
        </p:nvSpPr>
        <p:spPr bwMode="auto">
          <a:xfrm>
            <a:off x="457200" y="39544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475107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610B43-07C2-430B-8FB5-086AD3CDFF7E}"/>
              </a:ext>
            </a:extLst>
          </p:cNvPr>
          <p:cNvSpPr>
            <a:spLocks noGrp="1"/>
          </p:cNvSpPr>
          <p:nvPr>
            <p:ph type="title"/>
          </p:nvPr>
        </p:nvSpPr>
        <p:spPr/>
        <p:txBody>
          <a:bodyPr>
            <a:normAutofit fontScale="90000"/>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Jueves de Marzo, reunión con los nuevos técnicos del MAG para coordinar proyectos en beneficio de la población de Chantaco, Dr. Wilson Vargas e Ing. Manuel Cueva, técnicos capacitadores</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94B4DF72-7E90-4090-82DF-B01BCF6F8097}"/>
              </a:ext>
            </a:extLst>
          </p:cNvPr>
          <p:cNvSpPr>
            <a:spLocks noGrp="1"/>
          </p:cNvSpPr>
          <p:nvPr>
            <p:ph idx="1"/>
          </p:nvPr>
        </p:nvSpPr>
        <p:spPr/>
        <p:txBody>
          <a:bodyPr/>
          <a:lstStyle/>
          <a:p>
            <a:endParaRPr lang="es-ES" dirty="0"/>
          </a:p>
        </p:txBody>
      </p:sp>
      <p:pic>
        <p:nvPicPr>
          <p:cNvPr id="7170" name="Imagen 12">
            <a:extLst>
              <a:ext uri="{FF2B5EF4-FFF2-40B4-BE49-F238E27FC236}">
                <a16:creationId xmlns:a16="http://schemas.microsoft.com/office/drawing/2014/main" id="{03516CA2-4782-4220-8DAB-DE6E65FFCF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1684" y="1933220"/>
            <a:ext cx="4979983" cy="3740506"/>
          </a:xfrm>
          <a:prstGeom prst="rect">
            <a:avLst/>
          </a:prstGeom>
          <a:noFill/>
          <a:extLst>
            <a:ext uri="{909E8E84-426E-40DD-AFC4-6F175D3DCCD1}">
              <a14:hiddenFill xmlns:a14="http://schemas.microsoft.com/office/drawing/2010/main">
                <a:solidFill>
                  <a:srgbClr val="FFFFFF"/>
                </a:solidFill>
              </a14:hiddenFill>
            </a:ext>
          </a:extLst>
        </p:spPr>
      </p:pic>
      <p:pic>
        <p:nvPicPr>
          <p:cNvPr id="7169" name="Imagen 11">
            <a:extLst>
              <a:ext uri="{FF2B5EF4-FFF2-40B4-BE49-F238E27FC236}">
                <a16:creationId xmlns:a16="http://schemas.microsoft.com/office/drawing/2014/main" id="{36DFFE8C-8704-449C-B993-B44C5C9FFA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5151" y="1933220"/>
            <a:ext cx="4617483" cy="374050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DE8C567-39DE-4712-9365-1D644D1BE9C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680DF08D-438F-4E1B-BAE3-C2BB0B2F5A0E}"/>
              </a:ext>
            </a:extLst>
          </p:cNvPr>
          <p:cNvSpPr>
            <a:spLocks noChangeArrowheads="1"/>
          </p:cNvSpPr>
          <p:nvPr/>
        </p:nvSpPr>
        <p:spPr bwMode="auto">
          <a:xfrm>
            <a:off x="457200" y="4229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306366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02A255-2311-49F2-8011-2CEFB751AE48}"/>
              </a:ext>
            </a:extLst>
          </p:cNvPr>
          <p:cNvSpPr>
            <a:spLocks noGrp="1"/>
          </p:cNvSpPr>
          <p:nvPr>
            <p:ph type="title"/>
          </p:nvPr>
        </p:nvSpPr>
        <p:spPr/>
        <p:txBody>
          <a:bodyPr>
            <a:noAutofit/>
          </a:bodyPr>
          <a:lstStyle/>
          <a:p>
            <a:r>
              <a:rPr lang="es-ES" sz="2400" dirty="0">
                <a:effectLst/>
                <a:latin typeface="Arial" panose="020B0604020202020204" pitchFamily="34" charset="0"/>
                <a:ea typeface="Times New Roman" panose="02020603050405020304" pitchFamily="18" charset="0"/>
                <a:cs typeface="Arial" panose="020B0604020202020204" pitchFamily="34" charset="0"/>
              </a:rPr>
              <a:t>25 de marzo, reunión en el barrio Cera de la Parroquia </a:t>
            </a:r>
            <a:r>
              <a:rPr lang="es-ES" sz="2400" dirty="0" err="1">
                <a:effectLst/>
                <a:latin typeface="Arial" panose="020B0604020202020204" pitchFamily="34" charset="0"/>
                <a:ea typeface="Times New Roman" panose="02020603050405020304" pitchFamily="18" charset="0"/>
                <a:cs typeface="Arial" panose="020B0604020202020204" pitchFamily="34" charset="0"/>
              </a:rPr>
              <a:t>Taquil</a:t>
            </a:r>
            <a:r>
              <a:rPr lang="es-ES" sz="2400" dirty="0">
                <a:effectLst/>
                <a:latin typeface="Arial" panose="020B0604020202020204" pitchFamily="34" charset="0"/>
                <a:ea typeface="Times New Roman" panose="02020603050405020304" pitchFamily="18" charset="0"/>
                <a:cs typeface="Arial" panose="020B0604020202020204" pitchFamily="34" charset="0"/>
              </a:rPr>
              <a:t>, campamento de la empresa COVIPAL, para la firma de contrato de reinicio de la construcción de la vía Villonaco, </a:t>
            </a:r>
            <a:r>
              <a:rPr lang="es-ES" sz="2400" dirty="0" err="1">
                <a:effectLst/>
                <a:latin typeface="Arial" panose="020B0604020202020204" pitchFamily="34" charset="0"/>
                <a:ea typeface="Times New Roman" panose="02020603050405020304" pitchFamily="18" charset="0"/>
                <a:cs typeface="Arial" panose="020B0604020202020204" pitchFamily="34" charset="0"/>
              </a:rPr>
              <a:t>Taquil</a:t>
            </a:r>
            <a:r>
              <a:rPr lang="es-ES" sz="2400" dirty="0">
                <a:effectLst/>
                <a:latin typeface="Arial" panose="020B0604020202020204" pitchFamily="34" charset="0"/>
                <a:ea typeface="Times New Roman" panose="02020603050405020304" pitchFamily="18" charset="0"/>
                <a:cs typeface="Arial" panose="020B0604020202020204" pitchFamily="34" charset="0"/>
              </a:rPr>
              <a:t>, Chantaco, Chuquiribamba</a:t>
            </a:r>
            <a:br>
              <a:rPr lang="es-ES" sz="2400" dirty="0">
                <a:effectLst/>
                <a:latin typeface="Arial" panose="020B0604020202020204" pitchFamily="34" charset="0"/>
                <a:ea typeface="Times New Roman" panose="02020603050405020304" pitchFamily="18" charset="0"/>
                <a:cs typeface="Arial" panose="020B0604020202020204" pitchFamily="34" charset="0"/>
              </a:rPr>
            </a:br>
            <a:endParaRPr lang="es-ES" sz="2400"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E6EB3E3F-D015-4EA2-9640-53D78B56DD1A}"/>
              </a:ext>
            </a:extLst>
          </p:cNvPr>
          <p:cNvSpPr>
            <a:spLocks noGrp="1"/>
          </p:cNvSpPr>
          <p:nvPr>
            <p:ph idx="1"/>
          </p:nvPr>
        </p:nvSpPr>
        <p:spPr/>
        <p:txBody>
          <a:bodyPr/>
          <a:lstStyle/>
          <a:p>
            <a:endParaRPr lang="es-ES" dirty="0"/>
          </a:p>
        </p:txBody>
      </p:sp>
      <p:pic>
        <p:nvPicPr>
          <p:cNvPr id="8194" name="Imagen 14">
            <a:extLst>
              <a:ext uri="{FF2B5EF4-FFF2-40B4-BE49-F238E27FC236}">
                <a16:creationId xmlns:a16="http://schemas.microsoft.com/office/drawing/2014/main" id="{962B69D2-D208-4A52-B931-560DD923D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999" y="2381251"/>
            <a:ext cx="4700403" cy="3182145"/>
          </a:xfrm>
          <a:prstGeom prst="rect">
            <a:avLst/>
          </a:prstGeom>
          <a:noFill/>
          <a:extLst>
            <a:ext uri="{909E8E84-426E-40DD-AFC4-6F175D3DCCD1}">
              <a14:hiddenFill xmlns:a14="http://schemas.microsoft.com/office/drawing/2010/main">
                <a:solidFill>
                  <a:srgbClr val="FFFFFF"/>
                </a:solidFill>
              </a14:hiddenFill>
            </a:ext>
          </a:extLst>
        </p:spPr>
      </p:pic>
      <p:pic>
        <p:nvPicPr>
          <p:cNvPr id="8193" name="Imagen 13">
            <a:extLst>
              <a:ext uri="{FF2B5EF4-FFF2-40B4-BE49-F238E27FC236}">
                <a16:creationId xmlns:a16="http://schemas.microsoft.com/office/drawing/2014/main" id="{09F58354-E3E4-49C7-8153-B7F15C96CB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8888" y="2381251"/>
            <a:ext cx="5084431" cy="3352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0BA388F-F975-4AFF-B51F-682C5967D7C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78474B80-A88C-4A76-82B3-4350CA37F710}"/>
              </a:ext>
            </a:extLst>
          </p:cNvPr>
          <p:cNvSpPr>
            <a:spLocks noChangeArrowheads="1"/>
          </p:cNvSpPr>
          <p:nvPr/>
        </p:nvSpPr>
        <p:spPr bwMode="auto">
          <a:xfrm>
            <a:off x="457200" y="37258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532820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369A8D-B6B0-4139-800B-BD576B1C783D}"/>
              </a:ext>
            </a:extLst>
          </p:cNvPr>
          <p:cNvSpPr>
            <a:spLocks noGrp="1"/>
          </p:cNvSpPr>
          <p:nvPr>
            <p:ph type="title"/>
          </p:nvPr>
        </p:nvSpPr>
        <p:spPr/>
        <p:txBody>
          <a:bodyPr>
            <a:noAutofit/>
          </a:bodyPr>
          <a:lstStyle/>
          <a:p>
            <a:r>
              <a:rPr lang="es-ES" sz="2400" dirty="0">
                <a:effectLst/>
                <a:latin typeface="Arial" panose="020B0604020202020204" pitchFamily="34" charset="0"/>
                <a:ea typeface="Times New Roman" panose="02020603050405020304" pitchFamily="18" charset="0"/>
                <a:cs typeface="Arial" panose="020B0604020202020204" pitchFamily="34" charset="0"/>
              </a:rPr>
              <a:t>01 de </a:t>
            </a:r>
            <a:r>
              <a:rPr lang="es-ES" sz="24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abril</a:t>
            </a:r>
            <a:r>
              <a:rPr lang="es-ES" sz="2400" dirty="0">
                <a:effectLst/>
                <a:latin typeface="Arial" panose="020B0604020202020204" pitchFamily="34" charset="0"/>
                <a:ea typeface="Times New Roman" panose="02020603050405020304" pitchFamily="18" charset="0"/>
                <a:cs typeface="Arial" panose="020B0604020202020204" pitchFamily="34" charset="0"/>
              </a:rPr>
              <a:t> reunión en el MAG para la presentación de los nuevos técnicos designados para las diferentes parroquias del cantón Loja, Ing. Augusta Correa Directora Distrital No. 7 Loja</a:t>
            </a:r>
            <a:br>
              <a:rPr lang="es-ES" sz="2400" dirty="0">
                <a:effectLst/>
                <a:latin typeface="Arial" panose="020B0604020202020204" pitchFamily="34" charset="0"/>
                <a:ea typeface="Times New Roman" panose="02020603050405020304" pitchFamily="18" charset="0"/>
                <a:cs typeface="Arial" panose="020B0604020202020204" pitchFamily="34" charset="0"/>
              </a:rPr>
            </a:br>
            <a:endParaRPr lang="es-ES" sz="2400"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B3672D38-226C-4925-8B60-4DB856ADD004}"/>
              </a:ext>
            </a:extLst>
          </p:cNvPr>
          <p:cNvSpPr>
            <a:spLocks noGrp="1"/>
          </p:cNvSpPr>
          <p:nvPr>
            <p:ph idx="1"/>
          </p:nvPr>
        </p:nvSpPr>
        <p:spPr/>
        <p:txBody>
          <a:bodyPr/>
          <a:lstStyle/>
          <a:p>
            <a:endParaRPr lang="es-ES" dirty="0"/>
          </a:p>
        </p:txBody>
      </p:sp>
      <p:pic>
        <p:nvPicPr>
          <p:cNvPr id="9220" name="Imagen 2">
            <a:extLst>
              <a:ext uri="{FF2B5EF4-FFF2-40B4-BE49-F238E27FC236}">
                <a16:creationId xmlns:a16="http://schemas.microsoft.com/office/drawing/2014/main" id="{5C7B9F76-E509-4F1F-88A8-6D97D3439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825625"/>
            <a:ext cx="423998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Imagen 1">
            <a:extLst>
              <a:ext uri="{FF2B5EF4-FFF2-40B4-BE49-F238E27FC236}">
                <a16:creationId xmlns:a16="http://schemas.microsoft.com/office/drawing/2014/main" id="{8D9F132A-70DF-4B2B-8BCD-54B363EA8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825625"/>
            <a:ext cx="4705350" cy="352583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0A4188C1-6F6F-4717-9FFF-ADF2712B22A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6" name="Rectangle 6">
            <a:extLst>
              <a:ext uri="{FF2B5EF4-FFF2-40B4-BE49-F238E27FC236}">
                <a16:creationId xmlns:a16="http://schemas.microsoft.com/office/drawing/2014/main" id="{D6D38140-C998-4AF1-A1F6-ABA960FF0D0F}"/>
              </a:ext>
            </a:extLst>
          </p:cNvPr>
          <p:cNvSpPr>
            <a:spLocks noChangeArrowheads="1"/>
          </p:cNvSpPr>
          <p:nvPr/>
        </p:nvSpPr>
        <p:spPr bwMode="auto">
          <a:xfrm>
            <a:off x="457200" y="46021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2091715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EC1BB5-0D6B-41CF-89EB-C6CE644824C3}"/>
              </a:ext>
            </a:extLst>
          </p:cNvPr>
          <p:cNvSpPr>
            <a:spLocks noGrp="1"/>
          </p:cNvSpPr>
          <p:nvPr>
            <p:ph type="title"/>
          </p:nvPr>
        </p:nvSpPr>
        <p:spPr/>
        <p:txBody>
          <a:bodyPr>
            <a:noAutofit/>
          </a:bodyPr>
          <a:lstStyle/>
          <a:p>
            <a:r>
              <a:rPr lang="es-ES" sz="2400" dirty="0">
                <a:effectLst/>
                <a:latin typeface="Arial" panose="020B0604020202020204" pitchFamily="34" charset="0"/>
                <a:ea typeface="Times New Roman" panose="02020603050405020304" pitchFamily="18" charset="0"/>
                <a:cs typeface="Arial" panose="020B0604020202020204" pitchFamily="34" charset="0"/>
              </a:rPr>
              <a:t>Jueves 11 de abril, se realizó la reunión con los técnicos del MAG, para iniciar con la capacitación de la crianza de los cobayos (cuyes), con la participación de los moradores de los diferentes barrios de la parroquia. (55)</a:t>
            </a:r>
            <a:br>
              <a:rPr lang="es-ES" sz="2400" dirty="0">
                <a:effectLst/>
                <a:latin typeface="Arial" panose="020B0604020202020204" pitchFamily="34" charset="0"/>
                <a:ea typeface="Times New Roman" panose="02020603050405020304" pitchFamily="18" charset="0"/>
                <a:cs typeface="Arial" panose="020B0604020202020204" pitchFamily="34" charset="0"/>
              </a:rPr>
            </a:br>
            <a:endParaRPr lang="es-ES" sz="2400"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9BA4378F-1F5B-4984-A94A-474A6C0AF563}"/>
              </a:ext>
            </a:extLst>
          </p:cNvPr>
          <p:cNvSpPr>
            <a:spLocks noGrp="1"/>
          </p:cNvSpPr>
          <p:nvPr>
            <p:ph idx="1"/>
          </p:nvPr>
        </p:nvSpPr>
        <p:spPr/>
        <p:txBody>
          <a:bodyPr/>
          <a:lstStyle/>
          <a:p>
            <a:endParaRPr lang="es-ES" dirty="0"/>
          </a:p>
        </p:txBody>
      </p:sp>
      <p:pic>
        <p:nvPicPr>
          <p:cNvPr id="10242" name="Imagen 15">
            <a:extLst>
              <a:ext uri="{FF2B5EF4-FFF2-40B4-BE49-F238E27FC236}">
                <a16:creationId xmlns:a16="http://schemas.microsoft.com/office/drawing/2014/main" id="{FEB24C7A-5FE5-4317-9A1D-4026259547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0" y="2152650"/>
            <a:ext cx="4917978" cy="3690047"/>
          </a:xfrm>
          <a:prstGeom prst="rect">
            <a:avLst/>
          </a:prstGeom>
          <a:noFill/>
          <a:extLst>
            <a:ext uri="{909E8E84-426E-40DD-AFC4-6F175D3DCCD1}">
              <a14:hiddenFill xmlns:a14="http://schemas.microsoft.com/office/drawing/2010/main">
                <a:solidFill>
                  <a:srgbClr val="FFFFFF"/>
                </a:solidFill>
              </a14:hiddenFill>
            </a:ext>
          </a:extLst>
        </p:spPr>
      </p:pic>
      <p:pic>
        <p:nvPicPr>
          <p:cNvPr id="10241" name="Imagen 7">
            <a:extLst>
              <a:ext uri="{FF2B5EF4-FFF2-40B4-BE49-F238E27FC236}">
                <a16:creationId xmlns:a16="http://schemas.microsoft.com/office/drawing/2014/main" id="{0ED677EB-EE16-4EB1-9B78-9B0A6DA740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274" y="2152650"/>
            <a:ext cx="4669039" cy="36900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7A04745-5D36-47AA-AE5F-C0664806D91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806300C8-7B52-4AB4-B66B-55C7546FE7B3}"/>
              </a:ext>
            </a:extLst>
          </p:cNvPr>
          <p:cNvSpPr>
            <a:spLocks noChangeArrowheads="1"/>
          </p:cNvSpPr>
          <p:nvPr/>
        </p:nvSpPr>
        <p:spPr bwMode="auto">
          <a:xfrm>
            <a:off x="457200" y="4198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4184644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0B0FCED-F0F2-4B71-8CA4-8C61EF2ABB06}"/>
              </a:ext>
            </a:extLst>
          </p:cNvPr>
          <p:cNvSpPr>
            <a:spLocks noGrp="1"/>
          </p:cNvSpPr>
          <p:nvPr>
            <p:ph idx="1"/>
          </p:nvPr>
        </p:nvSpPr>
        <p:spPr>
          <a:xfrm>
            <a:off x="914400" y="1339850"/>
            <a:ext cx="10515600" cy="4351338"/>
          </a:xfrm>
        </p:spPr>
        <p:txBody>
          <a:bodyPr/>
          <a:lstStyle/>
          <a:p>
            <a:pPr marL="342900" lvl="0" indent="-342900" algn="just">
              <a:lnSpc>
                <a:spcPct val="115000"/>
              </a:lnSpc>
              <a:buFont typeface="Wingdings" panose="05000000000000000000" pitchFamily="2" charset="2"/>
              <a:buChar char=""/>
            </a:pPr>
            <a:r>
              <a:rPr lang="es-ES" sz="1800" dirty="0">
                <a:effectLst/>
                <a:latin typeface="Arial" panose="020B0604020202020204" pitchFamily="34" charset="0"/>
                <a:ea typeface="Times New Roman" panose="02020603050405020304" pitchFamily="18" charset="0"/>
                <a:cs typeface="Times New Roman" panose="02020603050405020304" pitchFamily="18" charset="0"/>
              </a:rPr>
              <a:t>Miércoles 17 de abril, recorrido con el señor presidente, vicepresidenta del GADPR y los compañeros trabajadores a fin de solicitar a las diferentes instituciones tanto educativas, juntas de aguas, sindicatura, Seguro Campesino, nos colaboren con su participación con una candidata para la elección de la reine de la parroquia periodo 2024 – 2025.</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p>
            <a:pPr indent="0" algn="just">
              <a:lnSpc>
                <a:spcPct val="115000"/>
              </a:lnSpc>
              <a:buNone/>
            </a:pPr>
            <a:r>
              <a:rPr lang="es-E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s-ES" sz="1800" dirty="0">
                <a:effectLst/>
                <a:latin typeface="Arial" panose="020B0604020202020204" pitchFamily="34" charset="0"/>
                <a:ea typeface="Times New Roman" panose="02020603050405020304" pitchFamily="18" charset="0"/>
                <a:cs typeface="Times New Roman" panose="02020603050405020304" pitchFamily="18" charset="0"/>
              </a:rPr>
              <a:t>Participación en la minga de colocación de la alcantarilla del barrio Linderos.</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p>
            <a:pPr indent="0">
              <a:lnSpc>
                <a:spcPct val="115000"/>
              </a:lnSpc>
              <a:buNone/>
            </a:pPr>
            <a:r>
              <a:rPr lang="es-E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es-ES" sz="1800" dirty="0">
                <a:effectLst/>
                <a:latin typeface="Arial" panose="020B0604020202020204" pitchFamily="34" charset="0"/>
                <a:ea typeface="Times New Roman" panose="02020603050405020304" pitchFamily="18" charset="0"/>
                <a:cs typeface="Times New Roman" panose="02020603050405020304" pitchFamily="18" charset="0"/>
              </a:rPr>
              <a:t>Reunión con el comité de producción del Municipio de Loja, Lic. Rosita Merino y demás funcionarios, donde se coordinó sobre cómo se va hay desarrollar la feria productiva el día 12 de mayo del presente año por motivo de celebrarse los 38 años de vida civil de nuestra parroquia</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s-ES" dirty="0"/>
          </a:p>
        </p:txBody>
      </p:sp>
    </p:spTree>
    <p:extLst>
      <p:ext uri="{BB962C8B-B14F-4D97-AF65-F5344CB8AC3E}">
        <p14:creationId xmlns:p14="http://schemas.microsoft.com/office/powerpoint/2010/main" val="4179518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8FC426-016E-4AD0-B9BF-C78FCAADFA62}"/>
              </a:ext>
            </a:extLst>
          </p:cNvPr>
          <p:cNvSpPr>
            <a:spLocks noGrp="1"/>
          </p:cNvSpPr>
          <p:nvPr>
            <p:ph type="title"/>
          </p:nvPr>
        </p:nvSpPr>
        <p:spPr/>
        <p:txBody>
          <a:bodyPr>
            <a:normAutofit fontScale="90000"/>
          </a:bodyPr>
          <a:lstStyle/>
          <a:p>
            <a:br>
              <a:rPr lang="es-ES" sz="2400" dirty="0">
                <a:effectLst/>
                <a:latin typeface="Arial" panose="020B0604020202020204" pitchFamily="34" charset="0"/>
                <a:ea typeface="Times New Roman" panose="02020603050405020304" pitchFamily="18" charset="0"/>
                <a:cs typeface="Arial" panose="020B0604020202020204" pitchFamily="34" charset="0"/>
              </a:rPr>
            </a:br>
            <a:r>
              <a:rPr lang="es-ES" sz="2400" dirty="0">
                <a:effectLst/>
                <a:latin typeface="Arial" panose="020B0604020202020204" pitchFamily="34" charset="0"/>
                <a:ea typeface="Times New Roman" panose="02020603050405020304" pitchFamily="18" charset="0"/>
                <a:cs typeface="Arial" panose="020B0604020202020204" pitchFamily="34" charset="0"/>
              </a:rPr>
              <a:t>02 de mayo, participación en el desfile de carros alegóricos por motivo del pregón de fiestas de nuestra parroquia</a:t>
            </a:r>
            <a:r>
              <a:rPr lang="es-ES" sz="1800" dirty="0">
                <a:effectLst/>
                <a:latin typeface="Arial" panose="020B0604020202020204" pitchFamily="34" charset="0"/>
                <a:ea typeface="Times New Roman" panose="02020603050405020304" pitchFamily="18" charset="0"/>
                <a:cs typeface="Times New Roman" panose="02020603050405020304" pitchFamily="18" charset="0"/>
              </a:rPr>
              <a:t>.</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34319044-07C3-42EC-A104-110AA526B4E6}"/>
              </a:ext>
            </a:extLst>
          </p:cNvPr>
          <p:cNvSpPr>
            <a:spLocks noGrp="1"/>
          </p:cNvSpPr>
          <p:nvPr>
            <p:ph idx="1"/>
          </p:nvPr>
        </p:nvSpPr>
        <p:spPr/>
        <p:txBody>
          <a:bodyPr/>
          <a:lstStyle/>
          <a:p>
            <a:pPr marL="0" indent="0">
              <a:buNone/>
            </a:pPr>
            <a:endParaRPr lang="es-ES" dirty="0"/>
          </a:p>
        </p:txBody>
      </p:sp>
      <p:pic>
        <p:nvPicPr>
          <p:cNvPr id="11266" name="Imagen 4">
            <a:extLst>
              <a:ext uri="{FF2B5EF4-FFF2-40B4-BE49-F238E27FC236}">
                <a16:creationId xmlns:a16="http://schemas.microsoft.com/office/drawing/2014/main" id="{C1051A15-6FB3-46A0-AF0E-CA98965F28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999" y="2371725"/>
            <a:ext cx="4610099" cy="3457575"/>
          </a:xfrm>
          <a:prstGeom prst="rect">
            <a:avLst/>
          </a:prstGeom>
          <a:noFill/>
          <a:extLst>
            <a:ext uri="{909E8E84-426E-40DD-AFC4-6F175D3DCCD1}">
              <a14:hiddenFill xmlns:a14="http://schemas.microsoft.com/office/drawing/2010/main">
                <a:solidFill>
                  <a:srgbClr val="FFFFFF"/>
                </a:solidFill>
              </a14:hiddenFill>
            </a:ext>
          </a:extLst>
        </p:spPr>
      </p:pic>
      <p:pic>
        <p:nvPicPr>
          <p:cNvPr id="11265" name="Imagen 3">
            <a:extLst>
              <a:ext uri="{FF2B5EF4-FFF2-40B4-BE49-F238E27FC236}">
                <a16:creationId xmlns:a16="http://schemas.microsoft.com/office/drawing/2014/main" id="{D2A11693-34C2-4BF6-B7DC-3989CB4F44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371725"/>
            <a:ext cx="4614168" cy="34575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D6FEBDA-C511-4AC9-B527-5FF3E1783AB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C1268B27-D0F1-4798-AF37-64B082023E7B}"/>
              </a:ext>
            </a:extLst>
          </p:cNvPr>
          <p:cNvSpPr>
            <a:spLocks noChangeArrowheads="1"/>
          </p:cNvSpPr>
          <p:nvPr/>
        </p:nvSpPr>
        <p:spPr bwMode="auto">
          <a:xfrm>
            <a:off x="457200" y="40846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2000136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2BAA5B3-8C1C-4AF4-9D9B-8772256A909F}"/>
              </a:ext>
            </a:extLst>
          </p:cNvPr>
          <p:cNvSpPr>
            <a:spLocks noGrp="1"/>
          </p:cNvSpPr>
          <p:nvPr>
            <p:ph idx="1"/>
          </p:nvPr>
        </p:nvSpPr>
        <p:spPr>
          <a:xfrm>
            <a:off x="838200" y="314326"/>
            <a:ext cx="10515600" cy="5862638"/>
          </a:xfrm>
        </p:spPr>
        <p:txBody>
          <a:bodyPr>
            <a:noAutofit/>
          </a:bodyPr>
          <a:lstStyle/>
          <a:p>
            <a:pPr marL="342900" lvl="0" indent="-342900" algn="just">
              <a:lnSpc>
                <a:spcPct val="115000"/>
              </a:lnSpc>
              <a:buFont typeface="Wingdings" panose="05000000000000000000" pitchFamily="2" charset="2"/>
              <a:buChar char=""/>
            </a:pPr>
            <a:r>
              <a:rPr lang="es-ES" sz="2400" dirty="0">
                <a:effectLst/>
                <a:latin typeface="Arial" panose="020B0604020202020204" pitchFamily="34" charset="0"/>
                <a:ea typeface="Times New Roman" panose="02020603050405020304" pitchFamily="18" charset="0"/>
                <a:cs typeface="Arial" panose="020B0604020202020204" pitchFamily="34" charset="0"/>
              </a:rPr>
              <a:t>04 de mayo, elección y coronación de la Reina de la parroquia para el periodo 2024 – 2025</a:t>
            </a:r>
          </a:p>
          <a:p>
            <a:pPr marL="342900" lvl="0" indent="-342900" algn="just">
              <a:lnSpc>
                <a:spcPct val="115000"/>
              </a:lnSpc>
              <a:buFont typeface="Wingdings" panose="05000000000000000000" pitchFamily="2" charset="2"/>
              <a:buChar char=""/>
            </a:pPr>
            <a:r>
              <a:rPr lang="es-ES" sz="2400" dirty="0">
                <a:effectLst/>
                <a:latin typeface="Arial" panose="020B0604020202020204" pitchFamily="34" charset="0"/>
                <a:ea typeface="Times New Roman" panose="02020603050405020304" pitchFamily="18" charset="0"/>
                <a:cs typeface="Arial" panose="020B0604020202020204" pitchFamily="34" charset="0"/>
              </a:rPr>
              <a:t>Domingo 05 y sábado 11 de mayo, colaboración en los diferentes eventos deportivos de la parroquia con la presencia de equipos de los barrios de la parroquia y con equipos de </a:t>
            </a:r>
            <a:r>
              <a:rPr lang="es-ES" sz="2400" dirty="0" err="1">
                <a:effectLst/>
                <a:latin typeface="Arial" panose="020B0604020202020204" pitchFamily="34" charset="0"/>
                <a:ea typeface="Times New Roman" panose="02020603050405020304" pitchFamily="18" charset="0"/>
                <a:cs typeface="Arial" panose="020B0604020202020204" pitchFamily="34" charset="0"/>
              </a:rPr>
              <a:t>chantaquences</a:t>
            </a:r>
            <a:r>
              <a:rPr lang="es-ES" sz="2400" dirty="0">
                <a:effectLst/>
                <a:latin typeface="Arial" panose="020B0604020202020204" pitchFamily="34" charset="0"/>
                <a:ea typeface="Times New Roman" panose="02020603050405020304" pitchFamily="18" charset="0"/>
                <a:cs typeface="Arial" panose="020B0604020202020204" pitchFamily="34" charset="0"/>
              </a:rPr>
              <a:t> que habitan en diferentes partes del Ecuador, respectivamente.</a:t>
            </a:r>
          </a:p>
          <a:p>
            <a:pPr marL="342900" lvl="0" indent="-342900" algn="just">
              <a:lnSpc>
                <a:spcPct val="115000"/>
              </a:lnSpc>
              <a:buFont typeface="Wingdings" panose="05000000000000000000" pitchFamily="2" charset="2"/>
              <a:buChar char=""/>
            </a:pPr>
            <a:r>
              <a:rPr lang="es-ES" sz="2400" dirty="0">
                <a:effectLst/>
                <a:latin typeface="Arial" panose="020B0604020202020204" pitchFamily="34" charset="0"/>
                <a:ea typeface="Times New Roman" panose="02020603050405020304" pitchFamily="18" charset="0"/>
                <a:cs typeface="Arial" panose="020B0604020202020204" pitchFamily="34" charset="0"/>
              </a:rPr>
              <a:t>Jueves 09 de mayo reunión y charla con el personal de habitantes de la parroquia, interesados en la crianza de COBAYOS (cuyes) </a:t>
            </a:r>
          </a:p>
          <a:p>
            <a:pPr marL="342900" lvl="0" indent="-342900" algn="just">
              <a:lnSpc>
                <a:spcPct val="115000"/>
              </a:lnSpc>
              <a:buFont typeface="Wingdings" panose="05000000000000000000" pitchFamily="2" charset="2"/>
              <a:buChar char=""/>
            </a:pPr>
            <a:r>
              <a:rPr lang="es-ES" sz="2400" dirty="0">
                <a:effectLst/>
                <a:latin typeface="Arial" panose="020B0604020202020204" pitchFamily="34" charset="0"/>
                <a:ea typeface="Times New Roman" panose="02020603050405020304" pitchFamily="18" charset="0"/>
                <a:cs typeface="Arial" panose="020B0604020202020204" pitchFamily="34" charset="0"/>
              </a:rPr>
              <a:t>Colaboración en la feria agrícola el día 12 de mayo del 2024, desarrollado en el parque central de nuestra parroquia con la presencia de los agricultores del sector y autoridades de la provincia. </a:t>
            </a:r>
          </a:p>
          <a:p>
            <a:pPr marL="0" indent="0">
              <a:buNone/>
            </a:pP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3180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B071BE-6E3E-4D07-90DF-81A36B17956C}"/>
              </a:ext>
            </a:extLst>
          </p:cNvPr>
          <p:cNvSpPr>
            <a:spLocks noGrp="1"/>
          </p:cNvSpPr>
          <p:nvPr>
            <p:ph type="title"/>
          </p:nvPr>
        </p:nvSpPr>
        <p:spPr/>
        <p:txBody>
          <a:bodyPr>
            <a:normAutofit/>
          </a:bodyPr>
          <a:lstStyle/>
          <a:p>
            <a:r>
              <a:rPr lang="es-ES" sz="2400" dirty="0">
                <a:effectLst/>
                <a:latin typeface="Arial" panose="020B0604020202020204" pitchFamily="34" charset="0"/>
                <a:ea typeface="Times New Roman" panose="02020603050405020304" pitchFamily="18" charset="0"/>
                <a:cs typeface="Arial" panose="020B0604020202020204" pitchFamily="34" charset="0"/>
              </a:rPr>
              <a:t>Intervención en el desfile cívico y sesión solemne por conmemorar los 38 años de vida Civil y 16 años de vida eclesiástica de nuestra parroquia.</a:t>
            </a:r>
            <a:br>
              <a:rPr lang="es-ES" sz="2400" dirty="0">
                <a:effectLst/>
                <a:latin typeface="Arial" panose="020B0604020202020204" pitchFamily="34" charset="0"/>
                <a:ea typeface="Times New Roman" panose="02020603050405020304" pitchFamily="18" charset="0"/>
                <a:cs typeface="Arial" panose="020B0604020202020204" pitchFamily="34" charset="0"/>
              </a:rPr>
            </a:br>
            <a:endParaRPr lang="es-ES" sz="2400"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71C6B090-3505-4EE6-921F-79F4B5C8EFDC}"/>
              </a:ext>
            </a:extLst>
          </p:cNvPr>
          <p:cNvSpPr>
            <a:spLocks noGrp="1"/>
          </p:cNvSpPr>
          <p:nvPr>
            <p:ph idx="1"/>
          </p:nvPr>
        </p:nvSpPr>
        <p:spPr/>
        <p:txBody>
          <a:bodyPr/>
          <a:lstStyle/>
          <a:p>
            <a:endParaRPr lang="es-ES" dirty="0"/>
          </a:p>
        </p:txBody>
      </p:sp>
      <p:pic>
        <p:nvPicPr>
          <p:cNvPr id="12290" name="Imagen 10">
            <a:extLst>
              <a:ext uri="{FF2B5EF4-FFF2-40B4-BE49-F238E27FC236}">
                <a16:creationId xmlns:a16="http://schemas.microsoft.com/office/drawing/2014/main" id="{FD97D1C3-ED68-48F1-9EE5-F880F05368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9781" y="1825625"/>
            <a:ext cx="4669157" cy="3498056"/>
          </a:xfrm>
          <a:prstGeom prst="rect">
            <a:avLst/>
          </a:prstGeom>
          <a:noFill/>
          <a:extLst>
            <a:ext uri="{909E8E84-426E-40DD-AFC4-6F175D3DCCD1}">
              <a14:hiddenFill xmlns:a14="http://schemas.microsoft.com/office/drawing/2010/main">
                <a:solidFill>
                  <a:srgbClr val="FFFFFF"/>
                </a:solidFill>
              </a14:hiddenFill>
            </a:ext>
          </a:extLst>
        </p:spPr>
      </p:pic>
      <p:pic>
        <p:nvPicPr>
          <p:cNvPr id="12289" name="Imagen 8">
            <a:extLst>
              <a:ext uri="{FF2B5EF4-FFF2-40B4-BE49-F238E27FC236}">
                <a16:creationId xmlns:a16="http://schemas.microsoft.com/office/drawing/2014/main" id="{AA0A9D24-87E9-46CC-86DA-DF43791BE8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9465" y="1825625"/>
            <a:ext cx="4652754" cy="349805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5299374-9C93-47A2-A242-AD4B54C3C51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731D0988-EA78-4235-AC34-43BDC9AD16CA}"/>
              </a:ext>
            </a:extLst>
          </p:cNvPr>
          <p:cNvSpPr>
            <a:spLocks noChangeArrowheads="1"/>
          </p:cNvSpPr>
          <p:nvPr/>
        </p:nvSpPr>
        <p:spPr bwMode="auto">
          <a:xfrm>
            <a:off x="457200" y="4076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4025695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C27B78-C7C3-4597-88B1-0BF3369614F9}"/>
              </a:ext>
            </a:extLst>
          </p:cNvPr>
          <p:cNvSpPr>
            <a:spLocks noGrp="1"/>
          </p:cNvSpPr>
          <p:nvPr>
            <p:ph type="title"/>
          </p:nvPr>
        </p:nvSpPr>
        <p:spPr>
          <a:xfrm>
            <a:off x="838200" y="228600"/>
            <a:ext cx="10515600" cy="2533643"/>
          </a:xfrm>
        </p:spPr>
        <p:txBody>
          <a:bodyPr>
            <a:noAutofit/>
          </a:bodyPr>
          <a:lstStyle/>
          <a:p>
            <a:pPr lvl="0">
              <a:lnSpc>
                <a:spcPct val="115000"/>
              </a:lnSpc>
            </a:pPr>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Se gestiono ante la CONAGOPARE, para continuar con el proyecto de la construcción de la casa comunal del barrio Fátima, esto es la actualización del presupuesto y los planos respectivos</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 </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27 de mayo, se mantuvo una reunión con el señor Alcalde de Loja, tema construcción del parque de la parroquia y adoquinado de los barrios.</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3" name="Marcador de contenido 2">
            <a:extLst>
              <a:ext uri="{FF2B5EF4-FFF2-40B4-BE49-F238E27FC236}">
                <a16:creationId xmlns:a16="http://schemas.microsoft.com/office/drawing/2014/main" id="{120759D2-FE1A-4F5F-9757-DFF9E5A03CD7}"/>
              </a:ext>
            </a:extLst>
          </p:cNvPr>
          <p:cNvSpPr>
            <a:spLocks noGrp="1"/>
          </p:cNvSpPr>
          <p:nvPr>
            <p:ph idx="1"/>
          </p:nvPr>
        </p:nvSpPr>
        <p:spPr>
          <a:xfrm>
            <a:off x="838200" y="2762243"/>
            <a:ext cx="10515600" cy="3414719"/>
          </a:xfrm>
        </p:spPr>
        <p:txBody>
          <a:bodyPr/>
          <a:lstStyle/>
          <a:p>
            <a:endParaRPr lang="es-ES" dirty="0"/>
          </a:p>
        </p:txBody>
      </p:sp>
      <p:pic>
        <p:nvPicPr>
          <p:cNvPr id="13314" name="Imagen 12">
            <a:extLst>
              <a:ext uri="{FF2B5EF4-FFF2-40B4-BE49-F238E27FC236}">
                <a16:creationId xmlns:a16="http://schemas.microsoft.com/office/drawing/2014/main" id="{1D5AB00A-7D5A-4CB9-A807-0D00B429DA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5215" y="2873375"/>
            <a:ext cx="4800285" cy="3098800"/>
          </a:xfrm>
          <a:prstGeom prst="rect">
            <a:avLst/>
          </a:prstGeom>
          <a:noFill/>
          <a:extLst>
            <a:ext uri="{909E8E84-426E-40DD-AFC4-6F175D3DCCD1}">
              <a14:hiddenFill xmlns:a14="http://schemas.microsoft.com/office/drawing/2010/main">
                <a:solidFill>
                  <a:srgbClr val="FFFFFF"/>
                </a:solidFill>
              </a14:hiddenFill>
            </a:ext>
          </a:extLst>
        </p:spPr>
      </p:pic>
      <p:pic>
        <p:nvPicPr>
          <p:cNvPr id="13313" name="Imagen 11">
            <a:extLst>
              <a:ext uri="{FF2B5EF4-FFF2-40B4-BE49-F238E27FC236}">
                <a16:creationId xmlns:a16="http://schemas.microsoft.com/office/drawing/2014/main" id="{58923D0D-D1C5-4277-9D0A-F958F099F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1225" y="2873374"/>
            <a:ext cx="5286375" cy="3098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C3121D6-FD14-4F95-AD23-332ADCA1A44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396980D6-0532-4AE9-B5E6-8CB4C0C8FA37}"/>
              </a:ext>
            </a:extLst>
          </p:cNvPr>
          <p:cNvSpPr>
            <a:spLocks noChangeArrowheads="1"/>
          </p:cNvSpPr>
          <p:nvPr/>
        </p:nvSpPr>
        <p:spPr bwMode="auto">
          <a:xfrm>
            <a:off x="457200" y="31400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1333532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7462" y="365126"/>
            <a:ext cx="9826338" cy="1511300"/>
          </a:xfrm>
        </p:spPr>
        <p:txBody>
          <a:bodyPr>
            <a:normAutofit/>
          </a:bodyPr>
          <a:lstStyle/>
          <a:p>
            <a:pPr marL="342900" lvl="0" indent="-342900" algn="just">
              <a:lnSpc>
                <a:spcPct val="115000"/>
              </a:lnSpc>
              <a:spcAft>
                <a:spcPts val="1000"/>
              </a:spcAft>
              <a:buFont typeface="Wingdings" panose="05000000000000000000" pitchFamily="2" charset="2"/>
              <a:buChar char=""/>
            </a:pPr>
            <a:r>
              <a:rPr lang="es-ES" sz="2400" dirty="0">
                <a:effectLst/>
                <a:latin typeface="Arial" panose="020B0604020202020204" pitchFamily="34" charset="0"/>
                <a:ea typeface="Times New Roman" panose="02020603050405020304" pitchFamily="18" charset="0"/>
                <a:cs typeface="Times New Roman" panose="02020603050405020304" pitchFamily="18" charset="0"/>
              </a:rPr>
              <a:t>15 de enero se realizó la reunión con el pueblo de Chantaco, para conformar el Consejo de participación Ciudadana y Control Social.</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838200" y="1990723"/>
            <a:ext cx="10515600" cy="4348592"/>
          </a:xfrm>
        </p:spPr>
        <p:txBody>
          <a:bodyPr/>
          <a:lstStyle/>
          <a:p>
            <a:pPr marL="0" indent="0">
              <a:buNone/>
            </a:pPr>
            <a:endParaRPr lang="es-EC" dirty="0"/>
          </a:p>
          <a:p>
            <a:endParaRPr lang="es-EC" dirty="0"/>
          </a:p>
        </p:txBody>
      </p:sp>
      <p:pic>
        <p:nvPicPr>
          <p:cNvPr id="4" name="Imagen 3"/>
          <p:cNvPicPr>
            <a:picLocks noChangeAspect="1"/>
          </p:cNvPicPr>
          <p:nvPr/>
        </p:nvPicPr>
        <p:blipFill>
          <a:blip r:embed="rId2"/>
          <a:stretch>
            <a:fillRect/>
          </a:stretch>
        </p:blipFill>
        <p:spPr>
          <a:xfrm>
            <a:off x="190500" y="103911"/>
            <a:ext cx="1336962" cy="1336962"/>
          </a:xfrm>
          <a:prstGeom prst="rect">
            <a:avLst/>
          </a:prstGeom>
        </p:spPr>
      </p:pic>
      <p:pic>
        <p:nvPicPr>
          <p:cNvPr id="2050" name="Imagen 4">
            <a:extLst>
              <a:ext uri="{FF2B5EF4-FFF2-40B4-BE49-F238E27FC236}">
                <a16:creationId xmlns:a16="http://schemas.microsoft.com/office/drawing/2014/main" id="{0065E2CD-F22A-4CDE-BBBA-65594C8974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525" y="2190967"/>
            <a:ext cx="4167400" cy="4140412"/>
          </a:xfrm>
          <a:prstGeom prst="rect">
            <a:avLst/>
          </a:prstGeom>
          <a:noFill/>
          <a:extLst>
            <a:ext uri="{909E8E84-426E-40DD-AFC4-6F175D3DCCD1}">
              <a14:hiddenFill xmlns:a14="http://schemas.microsoft.com/office/drawing/2010/main">
                <a:solidFill>
                  <a:srgbClr val="FFFFFF"/>
                </a:solidFill>
              </a14:hiddenFill>
            </a:ext>
          </a:extLst>
        </p:spPr>
      </p:pic>
      <p:pic>
        <p:nvPicPr>
          <p:cNvPr id="2049" name="Imagen 3">
            <a:extLst>
              <a:ext uri="{FF2B5EF4-FFF2-40B4-BE49-F238E27FC236}">
                <a16:creationId xmlns:a16="http://schemas.microsoft.com/office/drawing/2014/main" id="{CC8153AC-9651-4D58-ADB3-FF7DE7BDCF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4025" y="2198904"/>
            <a:ext cx="5505450" cy="41404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EF6C38D4-8E9B-46D1-8638-42E38ABEA63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6" name="Rectangle 4">
            <a:extLst>
              <a:ext uri="{FF2B5EF4-FFF2-40B4-BE49-F238E27FC236}">
                <a16:creationId xmlns:a16="http://schemas.microsoft.com/office/drawing/2014/main" id="{44F55ABE-EDFE-49E8-B64F-F50F4D34B104}"/>
              </a:ext>
            </a:extLst>
          </p:cNvPr>
          <p:cNvSpPr>
            <a:spLocks noChangeArrowheads="1"/>
          </p:cNvSpPr>
          <p:nvPr/>
        </p:nvSpPr>
        <p:spPr bwMode="auto">
          <a:xfrm>
            <a:off x="457200" y="50530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76341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95240-CBA9-4A40-B8A2-9C40B02440CF}"/>
              </a:ext>
            </a:extLst>
          </p:cNvPr>
          <p:cNvSpPr>
            <a:spLocks noGrp="1"/>
          </p:cNvSpPr>
          <p:nvPr>
            <p:ph type="title"/>
          </p:nvPr>
        </p:nvSpPr>
        <p:spPr>
          <a:xfrm>
            <a:off x="838200" y="180975"/>
            <a:ext cx="10515600" cy="2419350"/>
          </a:xfrm>
        </p:spPr>
        <p:txBody>
          <a:bodyPr>
            <a:normAutofit fontScale="90000"/>
          </a:bodyPr>
          <a:lstStyle/>
          <a:p>
            <a:pPr marL="342900" lvl="0" indent="-342900">
              <a:lnSpc>
                <a:spcPct val="115000"/>
              </a:lnSpc>
            </a:pPr>
            <a:r>
              <a:rPr lang="es-ES" sz="2400" dirty="0">
                <a:effectLst/>
                <a:latin typeface="Arial" panose="020B0604020202020204" pitchFamily="34" charset="0"/>
                <a:ea typeface="Times New Roman" panose="02020603050405020304" pitchFamily="18" charset="0"/>
                <a:cs typeface="Times New Roman" panose="02020603050405020304" pitchFamily="18" charset="0"/>
              </a:rPr>
              <a:t>03 de junio, coordinación con el arquitecto Alexander Cobos técnico de la CONAGOPARE LOJA, sobre la actualización del proyecto y plano de la casa comunal del barrio Fátima.</a:t>
            </a:r>
            <a:br>
              <a:rPr lang="es-ES" sz="2400" dirty="0">
                <a:latin typeface="Calibri" panose="020F050202020403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04 minga de arreglo de la cancha de uso múltiple de la parroquia, con la participación de todo el personal que conformamos el GADPR de Chantaco.</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F76DAF56-E854-4473-9373-2A35CD916ABF}"/>
              </a:ext>
            </a:extLst>
          </p:cNvPr>
          <p:cNvSpPr>
            <a:spLocks noGrp="1"/>
          </p:cNvSpPr>
          <p:nvPr>
            <p:ph idx="1"/>
          </p:nvPr>
        </p:nvSpPr>
        <p:spPr>
          <a:xfrm>
            <a:off x="838200" y="2419350"/>
            <a:ext cx="10515600" cy="3881438"/>
          </a:xfrm>
        </p:spPr>
        <p:txBody>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Viernes 07 de junio, se participó en la celebración del día de la familia en el Colegio Eduardo Mora Moreno de nuestra parroquia.</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s-ES" dirty="0"/>
          </a:p>
        </p:txBody>
      </p:sp>
      <p:pic>
        <p:nvPicPr>
          <p:cNvPr id="14338" name="Imagen 2">
            <a:extLst>
              <a:ext uri="{FF2B5EF4-FFF2-40B4-BE49-F238E27FC236}">
                <a16:creationId xmlns:a16="http://schemas.microsoft.com/office/drawing/2014/main" id="{6059867A-03C5-4988-9A22-E13849224B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49" y="3222604"/>
            <a:ext cx="4219575" cy="3482997"/>
          </a:xfrm>
          <a:prstGeom prst="rect">
            <a:avLst/>
          </a:prstGeom>
          <a:noFill/>
          <a:extLst>
            <a:ext uri="{909E8E84-426E-40DD-AFC4-6F175D3DCCD1}">
              <a14:hiddenFill xmlns:a14="http://schemas.microsoft.com/office/drawing/2010/main">
                <a:solidFill>
                  <a:srgbClr val="FFFFFF"/>
                </a:solidFill>
              </a14:hiddenFill>
            </a:ext>
          </a:extLst>
        </p:spPr>
      </p:pic>
      <p:pic>
        <p:nvPicPr>
          <p:cNvPr id="14337" name="Imagen 1">
            <a:extLst>
              <a:ext uri="{FF2B5EF4-FFF2-40B4-BE49-F238E27FC236}">
                <a16:creationId xmlns:a16="http://schemas.microsoft.com/office/drawing/2014/main" id="{F8A9109F-9C8D-4D9E-85E4-FD8868EDDD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76" y="3177360"/>
            <a:ext cx="4133849" cy="352954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A43876D-2269-4524-A640-E853260AB4EF}"/>
              </a:ext>
            </a:extLst>
          </p:cNvPr>
          <p:cNvSpPr>
            <a:spLocks noChangeArrowheads="1"/>
          </p:cNvSpPr>
          <p:nvPr/>
        </p:nvSpPr>
        <p:spPr bwMode="auto">
          <a:xfrm>
            <a:off x="0" y="1238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D8E4D2FE-0D65-4B4F-A2A8-5A45A371FAD0}"/>
              </a:ext>
            </a:extLst>
          </p:cNvPr>
          <p:cNvSpPr>
            <a:spLocks noChangeArrowheads="1"/>
          </p:cNvSpPr>
          <p:nvPr/>
        </p:nvSpPr>
        <p:spPr bwMode="auto">
          <a:xfrm>
            <a:off x="457200" y="4695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2614763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052CAD-E724-4387-A157-71C976E2A7ED}"/>
              </a:ext>
            </a:extLst>
          </p:cNvPr>
          <p:cNvSpPr>
            <a:spLocks noGrp="1"/>
          </p:cNvSpPr>
          <p:nvPr>
            <p:ph type="title"/>
          </p:nvPr>
        </p:nvSpPr>
        <p:spPr>
          <a:xfrm>
            <a:off x="838200" y="365125"/>
            <a:ext cx="10515600" cy="1835150"/>
          </a:xfrm>
        </p:spPr>
        <p:txBody>
          <a:bodyPr>
            <a:normAutofit fontScale="90000"/>
          </a:bodyPr>
          <a:lstStyle/>
          <a:p>
            <a:r>
              <a:rPr lang="es-ES" sz="2700" dirty="0">
                <a:effectLst/>
                <a:latin typeface="Arial" panose="020B0604020202020204" pitchFamily="34" charset="0"/>
                <a:ea typeface="Times New Roman" panose="02020603050405020304" pitchFamily="18" charset="0"/>
                <a:cs typeface="Times New Roman" panose="02020603050405020304" pitchFamily="18" charset="0"/>
              </a:rPr>
              <a:t>Martes 11 de junio reunión con los señores Concejales Rurales, ingeniero Lenin Cuenca, Magister </a:t>
            </a:r>
            <a:r>
              <a:rPr lang="es-ES" sz="2700" dirty="0" err="1">
                <a:effectLst/>
                <a:latin typeface="Arial" panose="020B0604020202020204" pitchFamily="34" charset="0"/>
                <a:ea typeface="Times New Roman" panose="02020603050405020304" pitchFamily="18" charset="0"/>
                <a:cs typeface="Times New Roman" panose="02020603050405020304" pitchFamily="18" charset="0"/>
              </a:rPr>
              <a:t>Adalber</a:t>
            </a:r>
            <a:r>
              <a:rPr lang="es-ES" sz="2700" dirty="0">
                <a:effectLst/>
                <a:latin typeface="Arial" panose="020B0604020202020204" pitchFamily="34" charset="0"/>
                <a:ea typeface="Times New Roman" panose="02020603050405020304" pitchFamily="18" charset="0"/>
                <a:cs typeface="Times New Roman" panose="02020603050405020304" pitchFamily="18" charset="0"/>
              </a:rPr>
              <a:t> Gaona y doctor Iván Ludeña, para socializar el proyecto de ordenanza que regula la asignación de los presupuestos participativos de los GAD parroquiales</a:t>
            </a:r>
            <a:r>
              <a:rPr lang="es-ES" sz="1800" dirty="0">
                <a:effectLst/>
                <a:latin typeface="Arial" panose="020B0604020202020204" pitchFamily="34" charset="0"/>
                <a:ea typeface="Times New Roman" panose="02020603050405020304" pitchFamily="18" charset="0"/>
                <a:cs typeface="Times New Roman" panose="02020603050405020304" pitchFamily="18" charset="0"/>
              </a:rPr>
              <a:t>.</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B4B67414-06BC-4328-992A-6E9D14E7565E}"/>
              </a:ext>
            </a:extLst>
          </p:cNvPr>
          <p:cNvSpPr>
            <a:spLocks noGrp="1"/>
          </p:cNvSpPr>
          <p:nvPr>
            <p:ph idx="1"/>
          </p:nvPr>
        </p:nvSpPr>
        <p:spPr>
          <a:xfrm>
            <a:off x="619125" y="2003425"/>
            <a:ext cx="10515600" cy="4081463"/>
          </a:xfrm>
        </p:spPr>
        <p:txBody>
          <a:bodyPr/>
          <a:lstStyle/>
          <a:p>
            <a:endParaRPr lang="es-ES" dirty="0"/>
          </a:p>
        </p:txBody>
      </p:sp>
      <p:pic>
        <p:nvPicPr>
          <p:cNvPr id="15362" name="Imagen 6">
            <a:extLst>
              <a:ext uri="{FF2B5EF4-FFF2-40B4-BE49-F238E27FC236}">
                <a16:creationId xmlns:a16="http://schemas.microsoft.com/office/drawing/2014/main" id="{80BEC4ED-3BD4-46ED-B914-38C86C9E14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25" y="2565400"/>
            <a:ext cx="4635085" cy="3105151"/>
          </a:xfrm>
          <a:prstGeom prst="rect">
            <a:avLst/>
          </a:prstGeom>
          <a:noFill/>
          <a:extLst>
            <a:ext uri="{909E8E84-426E-40DD-AFC4-6F175D3DCCD1}">
              <a14:hiddenFill xmlns:a14="http://schemas.microsoft.com/office/drawing/2010/main">
                <a:solidFill>
                  <a:srgbClr val="FFFFFF"/>
                </a:solidFill>
              </a14:hiddenFill>
            </a:ext>
          </a:extLst>
        </p:spPr>
      </p:pic>
      <p:pic>
        <p:nvPicPr>
          <p:cNvPr id="15361" name="Imagen 5">
            <a:extLst>
              <a:ext uri="{FF2B5EF4-FFF2-40B4-BE49-F238E27FC236}">
                <a16:creationId xmlns:a16="http://schemas.microsoft.com/office/drawing/2014/main" id="{6E45B609-FCB4-4751-A0D1-107E87AC24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565400"/>
            <a:ext cx="4832578" cy="31051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D99B838-0A55-4794-AB2A-4701A06219D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B480D3A4-2B55-4160-AE9A-5C418109F6B7}"/>
              </a:ext>
            </a:extLst>
          </p:cNvPr>
          <p:cNvSpPr>
            <a:spLocks noChangeArrowheads="1"/>
          </p:cNvSpPr>
          <p:nvPr/>
        </p:nvSpPr>
        <p:spPr bwMode="auto">
          <a:xfrm>
            <a:off x="457200" y="2635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1141808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C5C4FA-04C5-4343-AD6A-906AC88029A7}"/>
              </a:ext>
            </a:extLst>
          </p:cNvPr>
          <p:cNvSpPr>
            <a:spLocks noGrp="1"/>
          </p:cNvSpPr>
          <p:nvPr>
            <p:ph type="title"/>
          </p:nvPr>
        </p:nvSpPr>
        <p:spPr>
          <a:xfrm>
            <a:off x="895350" y="365125"/>
            <a:ext cx="10458450" cy="2673350"/>
          </a:xfrm>
        </p:spPr>
        <p:txBody>
          <a:bodyPr>
            <a:noAutofit/>
          </a:bodyPr>
          <a:lstStyle/>
          <a:p>
            <a:pPr marL="342900" lvl="0" indent="-342900">
              <a:lnSpc>
                <a:spcPct val="115000"/>
              </a:lnSpc>
            </a:pPr>
            <a:r>
              <a:rPr lang="es-ES" sz="2400" dirty="0">
                <a:effectLst/>
                <a:latin typeface="Arial" panose="020B0604020202020204" pitchFamily="34" charset="0"/>
                <a:ea typeface="Times New Roman" panose="02020603050405020304" pitchFamily="18" charset="0"/>
                <a:cs typeface="Arial" panose="020B0604020202020204" pitchFamily="34" charset="0"/>
              </a:rPr>
              <a:t>Con fecha 14 de junio se procede a firmar el acta de inicio de actividades para la actualización del PDOT 2023 – 2027.</a:t>
            </a:r>
            <a:br>
              <a:rPr lang="es-ES" sz="2400" dirty="0">
                <a:effectLst/>
                <a:latin typeface="Arial" panose="020B0604020202020204" pitchFamily="34" charset="0"/>
                <a:ea typeface="Times New Roman" panose="02020603050405020304" pitchFamily="18" charset="0"/>
                <a:cs typeface="Arial" panose="020B0604020202020204" pitchFamily="34" charset="0"/>
              </a:rPr>
            </a:br>
            <a:r>
              <a:rPr lang="es-ES" sz="2400" dirty="0">
                <a:effectLst/>
                <a:latin typeface="Arial" panose="020B0604020202020204" pitchFamily="34" charset="0"/>
                <a:ea typeface="Times New Roman" panose="02020603050405020304" pitchFamily="18" charset="0"/>
                <a:cs typeface="Arial" panose="020B0604020202020204" pitchFamily="34" charset="0"/>
              </a:rPr>
              <a:t> </a:t>
            </a:r>
            <a:br>
              <a:rPr lang="es-ES" sz="2400" dirty="0">
                <a:effectLst/>
                <a:latin typeface="Arial" panose="020B0604020202020204" pitchFamily="34" charset="0"/>
                <a:ea typeface="Times New Roman" panose="02020603050405020304" pitchFamily="18" charset="0"/>
                <a:cs typeface="Arial" panose="020B0604020202020204" pitchFamily="34" charset="0"/>
              </a:rPr>
            </a:br>
            <a:r>
              <a:rPr lang="es-ES" sz="2400" dirty="0">
                <a:effectLst/>
                <a:latin typeface="Arial" panose="020B0604020202020204" pitchFamily="34" charset="0"/>
                <a:ea typeface="Times New Roman" panose="02020603050405020304" pitchFamily="18" charset="0"/>
                <a:cs typeface="Arial" panose="020B0604020202020204" pitchFamily="34" charset="0"/>
              </a:rPr>
              <a:t>Reunión con el señor ingeniero Guido Prado, de la Unidad de Desarrollo Productivo, sobre la compra de aguacates para entregar a la comunidad de la parroquia Chantaco</a:t>
            </a:r>
          </a:p>
        </p:txBody>
      </p:sp>
      <p:sp>
        <p:nvSpPr>
          <p:cNvPr id="3" name="Marcador de contenido 2">
            <a:extLst>
              <a:ext uri="{FF2B5EF4-FFF2-40B4-BE49-F238E27FC236}">
                <a16:creationId xmlns:a16="http://schemas.microsoft.com/office/drawing/2014/main" id="{E68A6F0C-36EE-497C-AFE0-4ED15AA088F2}"/>
              </a:ext>
            </a:extLst>
          </p:cNvPr>
          <p:cNvSpPr>
            <a:spLocks noGrp="1"/>
          </p:cNvSpPr>
          <p:nvPr>
            <p:ph idx="1"/>
          </p:nvPr>
        </p:nvSpPr>
        <p:spPr>
          <a:xfrm>
            <a:off x="838200" y="3295650"/>
            <a:ext cx="10515600" cy="2881312"/>
          </a:xfrm>
        </p:spPr>
        <p:txBody>
          <a:bodyPr/>
          <a:lstStyle/>
          <a:p>
            <a:r>
              <a:rPr lang="es-ES" sz="2200" dirty="0">
                <a:effectLst/>
                <a:latin typeface="Arial" panose="020B0604020202020204" pitchFamily="34" charset="0"/>
                <a:ea typeface="Times New Roman" panose="02020603050405020304" pitchFamily="18" charset="0"/>
                <a:cs typeface="Times New Roman" panose="02020603050405020304" pitchFamily="18" charset="0"/>
              </a:rPr>
              <a:t>Viernes 14 de junio, reunión con la doctora, asesora jurídica de la CONAGOPARE, asunto, pago pendiente terraplén barrio San Nicolas, realizado en el año 2019 por el señor ingeniero Miguel Tapia  </a:t>
            </a:r>
            <a:endParaRPr lang="es-ES" sz="2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s-ES" dirty="0"/>
          </a:p>
        </p:txBody>
      </p:sp>
      <p:pic>
        <p:nvPicPr>
          <p:cNvPr id="4" name="Imagen 3">
            <a:extLst>
              <a:ext uri="{FF2B5EF4-FFF2-40B4-BE49-F238E27FC236}">
                <a16:creationId xmlns:a16="http://schemas.microsoft.com/office/drawing/2014/main" id="{0EDBA2C4-36E2-4249-881B-17D0471FB5A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6575" y="4248151"/>
            <a:ext cx="4629149" cy="2457450"/>
          </a:xfrm>
          <a:prstGeom prst="rect">
            <a:avLst/>
          </a:prstGeom>
          <a:noFill/>
          <a:ln>
            <a:noFill/>
          </a:ln>
        </p:spPr>
      </p:pic>
    </p:spTree>
    <p:extLst>
      <p:ext uri="{BB962C8B-B14F-4D97-AF65-F5344CB8AC3E}">
        <p14:creationId xmlns:p14="http://schemas.microsoft.com/office/powerpoint/2010/main" val="471994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DF951E-0AFE-4C0A-A745-0A30F8BFAC8E}"/>
              </a:ext>
            </a:extLst>
          </p:cNvPr>
          <p:cNvSpPr>
            <a:spLocks noGrp="1"/>
          </p:cNvSpPr>
          <p:nvPr>
            <p:ph type="title"/>
          </p:nvPr>
        </p:nvSpPr>
        <p:spPr/>
        <p:txBody>
          <a:bodyPr>
            <a:normAutofit/>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Reunión con los moradores del barrio Sauces, a fin de escuchar las diferentes necesidades del sector (construcción de una batería sanitaria).</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3" name="Marcador de contenido 2">
            <a:extLst>
              <a:ext uri="{FF2B5EF4-FFF2-40B4-BE49-F238E27FC236}">
                <a16:creationId xmlns:a16="http://schemas.microsoft.com/office/drawing/2014/main" id="{45DE25F7-114F-4CF4-B2E4-99E3A02DCEBA}"/>
              </a:ext>
            </a:extLst>
          </p:cNvPr>
          <p:cNvSpPr>
            <a:spLocks noGrp="1"/>
          </p:cNvSpPr>
          <p:nvPr>
            <p:ph idx="1"/>
          </p:nvPr>
        </p:nvSpPr>
        <p:spPr/>
        <p:txBody>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Miércoles 26 de junio, taller sobre actualización del PDOT 2023 – 2027, con representantes del Municipio de Loja</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s-ES" dirty="0"/>
          </a:p>
        </p:txBody>
      </p:sp>
      <p:pic>
        <p:nvPicPr>
          <p:cNvPr id="16386" name="Imagen 14">
            <a:extLst>
              <a:ext uri="{FF2B5EF4-FFF2-40B4-BE49-F238E27FC236}">
                <a16:creationId xmlns:a16="http://schemas.microsoft.com/office/drawing/2014/main" id="{4182E1CA-62AA-44FE-A155-9EC29CAD45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925" y="2947998"/>
            <a:ext cx="4478158" cy="3363902"/>
          </a:xfrm>
          <a:prstGeom prst="rect">
            <a:avLst/>
          </a:prstGeom>
          <a:noFill/>
          <a:extLst>
            <a:ext uri="{909E8E84-426E-40DD-AFC4-6F175D3DCCD1}">
              <a14:hiddenFill xmlns:a14="http://schemas.microsoft.com/office/drawing/2010/main">
                <a:solidFill>
                  <a:srgbClr val="FFFFFF"/>
                </a:solidFill>
              </a14:hiddenFill>
            </a:ext>
          </a:extLst>
        </p:spPr>
      </p:pic>
      <p:pic>
        <p:nvPicPr>
          <p:cNvPr id="16385" name="Imagen 13">
            <a:extLst>
              <a:ext uri="{FF2B5EF4-FFF2-40B4-BE49-F238E27FC236}">
                <a16:creationId xmlns:a16="http://schemas.microsoft.com/office/drawing/2014/main" id="{C9A6BF94-4A35-492E-AA4D-1DB856690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7358" y="2933712"/>
            <a:ext cx="4580826" cy="336390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4A8F34A-B74F-4082-8464-AE305E49D9A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F98C2254-E715-4CDF-8361-E9F6C583DD04}"/>
              </a:ext>
            </a:extLst>
          </p:cNvPr>
          <p:cNvSpPr>
            <a:spLocks noChangeArrowheads="1"/>
          </p:cNvSpPr>
          <p:nvPr/>
        </p:nvSpPr>
        <p:spPr bwMode="auto">
          <a:xfrm>
            <a:off x="457200" y="3994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2782059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40DC81-D2D5-459D-A679-6791E68D6FF0}"/>
              </a:ext>
            </a:extLst>
          </p:cNvPr>
          <p:cNvSpPr>
            <a:spLocks noGrp="1"/>
          </p:cNvSpPr>
          <p:nvPr>
            <p:ph type="title"/>
          </p:nvPr>
        </p:nvSpPr>
        <p:spPr/>
        <p:txBody>
          <a:bodyPr>
            <a:normAutofit fontScale="90000"/>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Miércoles 03 de julio, reunión  y recorrido con los moradores del barrio Cumbe, quienes solicitan que se le habilite un sendero a la chorrera de la quebrada el oso</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4" name="Rectangle 2">
            <a:extLst>
              <a:ext uri="{FF2B5EF4-FFF2-40B4-BE49-F238E27FC236}">
                <a16:creationId xmlns:a16="http://schemas.microsoft.com/office/drawing/2014/main" id="{465222BA-0D1E-4310-9DF2-20DAAFF806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pic>
        <p:nvPicPr>
          <p:cNvPr id="17409" name="Imagen 3">
            <a:extLst>
              <a:ext uri="{FF2B5EF4-FFF2-40B4-BE49-F238E27FC236}">
                <a16:creationId xmlns:a16="http://schemas.microsoft.com/office/drawing/2014/main" id="{6A7B05CB-6A55-4BF6-98A2-BC8BE9F612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599" y="2562230"/>
            <a:ext cx="4418887" cy="332580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B1B6ACF1-7214-46D7-B3E2-653F4A27B653}"/>
              </a:ext>
            </a:extLst>
          </p:cNvPr>
          <p:cNvSpPr>
            <a:spLocks noChangeArrowheads="1"/>
          </p:cNvSpPr>
          <p:nvPr/>
        </p:nvSpPr>
        <p:spPr bwMode="auto">
          <a:xfrm>
            <a:off x="0" y="1927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S"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r>
              <a:rPr kumimoji="0" lang="es-ES" altLang="es-ES" sz="800" b="0" i="0" u="none" strike="noStrike" cap="none" normalizeH="0" baseline="0">
                <a:ln>
                  <a:noFill/>
                </a:ln>
                <a:solidFill>
                  <a:schemeClr val="tx1"/>
                </a:solidFill>
                <a:effectLst/>
                <a:latin typeface="Arial" panose="020B0604020202020204" pitchFamily="34"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pic>
        <p:nvPicPr>
          <p:cNvPr id="7" name="Marcador de contenido 6">
            <a:extLst>
              <a:ext uri="{FF2B5EF4-FFF2-40B4-BE49-F238E27FC236}">
                <a16:creationId xmlns:a16="http://schemas.microsoft.com/office/drawing/2014/main" id="{68A13E84-88DB-4416-B7D8-B83BD90977FF}"/>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218093" y="2562230"/>
            <a:ext cx="3830782" cy="3325808"/>
          </a:xfrm>
          <a:prstGeom prst="rect">
            <a:avLst/>
          </a:prstGeom>
          <a:noFill/>
          <a:ln>
            <a:noFill/>
          </a:ln>
        </p:spPr>
      </p:pic>
    </p:spTree>
    <p:extLst>
      <p:ext uri="{BB962C8B-B14F-4D97-AF65-F5344CB8AC3E}">
        <p14:creationId xmlns:p14="http://schemas.microsoft.com/office/powerpoint/2010/main" val="433618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1CE8EE-E940-4221-9A44-7B471A012AAC}"/>
              </a:ext>
            </a:extLst>
          </p:cNvPr>
          <p:cNvSpPr>
            <a:spLocks noGrp="1"/>
          </p:cNvSpPr>
          <p:nvPr>
            <p:ph type="title"/>
          </p:nvPr>
        </p:nvSpPr>
        <p:spPr>
          <a:xfrm>
            <a:off x="838200" y="365125"/>
            <a:ext cx="10515600" cy="2120900"/>
          </a:xfrm>
        </p:spPr>
        <p:txBody>
          <a:bodyPr>
            <a:normAutofit fontScale="90000"/>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Continuamos con las gestiones y coordinaciones con los pobladores del barrio Fátima para dar inicio a la construcción de la casa comunal</a:t>
            </a:r>
            <a:r>
              <a:rPr lang="es-ES" sz="1800" dirty="0">
                <a:effectLst/>
                <a:latin typeface="Arial" panose="020B0604020202020204" pitchFamily="34" charset="0"/>
                <a:ea typeface="Times New Roman" panose="02020603050405020304" pitchFamily="18" charset="0"/>
                <a:cs typeface="Times New Roman" panose="02020603050405020304" pitchFamily="18" charset="0"/>
              </a:rPr>
              <a:t>.</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Martes 16 de julio, se realizó una consulta al señor </a:t>
            </a:r>
            <a:r>
              <a:rPr lang="es-ES" sz="2400" dirty="0" err="1">
                <a:effectLst/>
                <a:latin typeface="Arial" panose="020B0604020202020204" pitchFamily="34" charset="0"/>
                <a:ea typeface="Times New Roman" panose="02020603050405020304" pitchFamily="18" charset="0"/>
                <a:cs typeface="Times New Roman" panose="02020603050405020304" pitchFamily="18" charset="0"/>
              </a:rPr>
              <a:t>Sub-procurador</a:t>
            </a:r>
            <a:r>
              <a:rPr lang="es-ES" sz="2400" dirty="0">
                <a:effectLst/>
                <a:latin typeface="Arial" panose="020B0604020202020204" pitchFamily="34" charset="0"/>
                <a:ea typeface="Times New Roman" panose="02020603050405020304" pitchFamily="18" charset="0"/>
                <a:cs typeface="Times New Roman" panose="02020603050405020304" pitchFamily="18" charset="0"/>
              </a:rPr>
              <a:t> síndico del Municipio de Loja, como justificar las inversiones que se realiza en la construcción de las casas comunales que no tienen escrituras</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B50D4559-3AD6-49D4-A0CE-C42C6F187A1A}"/>
              </a:ext>
            </a:extLst>
          </p:cNvPr>
          <p:cNvSpPr>
            <a:spLocks noGrp="1"/>
          </p:cNvSpPr>
          <p:nvPr>
            <p:ph idx="1"/>
          </p:nvPr>
        </p:nvSpPr>
        <p:spPr>
          <a:xfrm>
            <a:off x="838200" y="2133601"/>
            <a:ext cx="10515600" cy="4043362"/>
          </a:xfrm>
        </p:spPr>
        <p:txBody>
          <a:bodyPr/>
          <a:lstStyle/>
          <a:p>
            <a:r>
              <a:rPr lang="es-ES" sz="2200" dirty="0">
                <a:effectLst/>
                <a:latin typeface="Arial" panose="020B0604020202020204" pitchFamily="34" charset="0"/>
                <a:ea typeface="Times New Roman" panose="02020603050405020304" pitchFamily="18" charset="0"/>
                <a:cs typeface="Times New Roman" panose="02020603050405020304" pitchFamily="18" charset="0"/>
              </a:rPr>
              <a:t>Martes 23 de julio, reunión en el salón parroquial para analizar el </a:t>
            </a:r>
            <a:r>
              <a:rPr lang="es-ES" sz="2200" dirty="0" err="1">
                <a:effectLst/>
                <a:latin typeface="Arial" panose="020B0604020202020204" pitchFamily="34" charset="0"/>
                <a:ea typeface="Times New Roman" panose="02020603050405020304" pitchFamily="18" charset="0"/>
                <a:cs typeface="Times New Roman" panose="02020603050405020304" pitchFamily="18" charset="0"/>
              </a:rPr>
              <a:t>PDyOT</a:t>
            </a:r>
            <a:r>
              <a:rPr lang="es-ES" sz="2200" dirty="0">
                <a:effectLst/>
                <a:latin typeface="Arial" panose="020B0604020202020204" pitchFamily="34" charset="0"/>
                <a:ea typeface="Times New Roman" panose="02020603050405020304" pitchFamily="18" charset="0"/>
                <a:cs typeface="Times New Roman" panose="02020603050405020304" pitchFamily="18" charset="0"/>
              </a:rPr>
              <a:t>, con todos los miembros de la Junta Parroquial y la comunidad integrante del Consejo de Participación Ciudadana. </a:t>
            </a:r>
            <a:endParaRPr lang="es-ES" sz="2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s-ES" dirty="0"/>
          </a:p>
        </p:txBody>
      </p:sp>
      <p:pic>
        <p:nvPicPr>
          <p:cNvPr id="18434" name="Imagen 8">
            <a:extLst>
              <a:ext uri="{FF2B5EF4-FFF2-40B4-BE49-F238E27FC236}">
                <a16:creationId xmlns:a16="http://schemas.microsoft.com/office/drawing/2014/main" id="{1A3461FB-B27A-41F6-8E80-2A510DB9BF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062" y="3187242"/>
            <a:ext cx="4624388" cy="3137359"/>
          </a:xfrm>
          <a:prstGeom prst="rect">
            <a:avLst/>
          </a:prstGeom>
          <a:noFill/>
          <a:extLst>
            <a:ext uri="{909E8E84-426E-40DD-AFC4-6F175D3DCCD1}">
              <a14:hiddenFill xmlns:a14="http://schemas.microsoft.com/office/drawing/2010/main">
                <a:solidFill>
                  <a:srgbClr val="FFFFFF"/>
                </a:solidFill>
              </a14:hiddenFill>
            </a:ext>
          </a:extLst>
        </p:spPr>
      </p:pic>
      <p:pic>
        <p:nvPicPr>
          <p:cNvPr id="18433" name="Imagen 4">
            <a:extLst>
              <a:ext uri="{FF2B5EF4-FFF2-40B4-BE49-F238E27FC236}">
                <a16:creationId xmlns:a16="http://schemas.microsoft.com/office/drawing/2014/main" id="{E6005341-59D4-4F35-87FA-2B9D6DFE8F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187242"/>
            <a:ext cx="4181475" cy="31315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136FA38-8688-4DD6-A62E-19E04C15646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3FB1E517-7AD4-4D62-BAD4-65B85CD21EF1}"/>
              </a:ext>
            </a:extLst>
          </p:cNvPr>
          <p:cNvSpPr>
            <a:spLocks noChangeArrowheads="1"/>
          </p:cNvSpPr>
          <p:nvPr/>
        </p:nvSpPr>
        <p:spPr bwMode="auto">
          <a:xfrm>
            <a:off x="228600" y="43354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005441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6B6594-F27B-449A-A12D-D2D657C406C7}"/>
              </a:ext>
            </a:extLst>
          </p:cNvPr>
          <p:cNvSpPr>
            <a:spLocks noGrp="1"/>
          </p:cNvSpPr>
          <p:nvPr>
            <p:ph type="title"/>
          </p:nvPr>
        </p:nvSpPr>
        <p:spPr>
          <a:xfrm>
            <a:off x="838200" y="209550"/>
            <a:ext cx="10515600" cy="2809875"/>
          </a:xfrm>
        </p:spPr>
        <p:txBody>
          <a:bodyPr>
            <a:noAutofit/>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05 de </a:t>
            </a:r>
            <a:r>
              <a:rPr lang="es-ES" sz="24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agosto</a:t>
            </a:r>
            <a:r>
              <a:rPr lang="es-ES" sz="2400" dirty="0">
                <a:effectLst/>
                <a:latin typeface="Arial" panose="020B0604020202020204" pitchFamily="34" charset="0"/>
                <a:ea typeface="Times New Roman" panose="02020603050405020304" pitchFamily="18" charset="0"/>
                <a:cs typeface="Times New Roman" panose="02020603050405020304" pitchFamily="18" charset="0"/>
              </a:rPr>
              <a:t> 2024, se dio inicio a la construcción de la casa comunal del barrio Fátima, la con la colaboración de los moradores en convenio con el GAD Parroquial de Chantaco.</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El 05 de agosto se realiza la inauguración del campamento vacacional Aventura 2024, con la participación de autoridades del Municipio de Loja, Gad Parroquial de Chantaco y niños integrantes del campamento.</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pic>
        <p:nvPicPr>
          <p:cNvPr id="19458" name="Imagen 2">
            <a:extLst>
              <a:ext uri="{FF2B5EF4-FFF2-40B4-BE49-F238E27FC236}">
                <a16:creationId xmlns:a16="http://schemas.microsoft.com/office/drawing/2014/main" id="{8D2CE4BA-9C4D-4C89-B0B2-C51CE4985E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5300" y="3019425"/>
            <a:ext cx="3209121" cy="2874295"/>
          </a:xfrm>
          <a:prstGeom prst="rect">
            <a:avLst/>
          </a:prstGeom>
          <a:noFill/>
          <a:extLst>
            <a:ext uri="{909E8E84-426E-40DD-AFC4-6F175D3DCCD1}">
              <a14:hiddenFill xmlns:a14="http://schemas.microsoft.com/office/drawing/2010/main">
                <a:solidFill>
                  <a:srgbClr val="FFFFFF"/>
                </a:solidFill>
              </a14:hiddenFill>
            </a:ext>
          </a:extLst>
        </p:spPr>
      </p:pic>
      <p:pic>
        <p:nvPicPr>
          <p:cNvPr id="19457" name="Imagen 1">
            <a:extLst>
              <a:ext uri="{FF2B5EF4-FFF2-40B4-BE49-F238E27FC236}">
                <a16:creationId xmlns:a16="http://schemas.microsoft.com/office/drawing/2014/main" id="{E94D0687-BDF8-45DB-8F77-1DB9D9684C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1848" y="3019425"/>
            <a:ext cx="3503452" cy="287429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F8FBB29-5599-4A73-92A7-4B89D497279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68DE43DA-DB48-4C27-BF5C-3F893072AB5E}"/>
              </a:ext>
            </a:extLst>
          </p:cNvPr>
          <p:cNvSpPr>
            <a:spLocks noChangeArrowheads="1"/>
          </p:cNvSpPr>
          <p:nvPr/>
        </p:nvSpPr>
        <p:spPr bwMode="auto">
          <a:xfrm>
            <a:off x="0" y="46021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pic>
        <p:nvPicPr>
          <p:cNvPr id="8" name="Marcador de contenido 7">
            <a:extLst>
              <a:ext uri="{FF2B5EF4-FFF2-40B4-BE49-F238E27FC236}">
                <a16:creationId xmlns:a16="http://schemas.microsoft.com/office/drawing/2014/main" id="{7552D78E-3ABE-4ABF-A3F1-A54A805E8C5F}"/>
              </a:ext>
            </a:extLst>
          </p:cNvPr>
          <p:cNvPicPr>
            <a:picLocks noGrp="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867579" y="3019425"/>
            <a:ext cx="3503452" cy="2874299"/>
          </a:xfrm>
          <a:prstGeom prst="rect">
            <a:avLst/>
          </a:prstGeom>
          <a:noFill/>
          <a:ln>
            <a:noFill/>
          </a:ln>
        </p:spPr>
      </p:pic>
    </p:spTree>
    <p:extLst>
      <p:ext uri="{BB962C8B-B14F-4D97-AF65-F5344CB8AC3E}">
        <p14:creationId xmlns:p14="http://schemas.microsoft.com/office/powerpoint/2010/main" val="3779331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C280FF-6992-4987-9310-9BBCF5A56F30}"/>
              </a:ext>
            </a:extLst>
          </p:cNvPr>
          <p:cNvSpPr>
            <a:spLocks noGrp="1"/>
          </p:cNvSpPr>
          <p:nvPr>
            <p:ph type="title"/>
          </p:nvPr>
        </p:nvSpPr>
        <p:spPr/>
        <p:txBody>
          <a:bodyPr>
            <a:normAutofit fontScale="90000"/>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08 de agosto se realizó la clausura del campamento vacacional 2024 con la participación de las diferentes autoridades, tanto locales con cantonales</a:t>
            </a:r>
            <a:r>
              <a:rPr lang="es-ES" sz="1800" dirty="0">
                <a:effectLst/>
                <a:latin typeface="Arial" panose="020B0604020202020204" pitchFamily="34" charset="0"/>
                <a:ea typeface="Times New Roman" panose="02020603050405020304" pitchFamily="18" charset="0"/>
                <a:cs typeface="Times New Roman" panose="02020603050405020304" pitchFamily="18" charset="0"/>
              </a:rPr>
              <a:t>.</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572ED2D3-8BC1-43F9-8CAD-9310BA8F377B}"/>
              </a:ext>
            </a:extLst>
          </p:cNvPr>
          <p:cNvSpPr>
            <a:spLocks noGrp="1"/>
          </p:cNvSpPr>
          <p:nvPr>
            <p:ph idx="1"/>
          </p:nvPr>
        </p:nvSpPr>
        <p:spPr>
          <a:xfrm>
            <a:off x="904875" y="1253331"/>
            <a:ext cx="10515600" cy="5239544"/>
          </a:xfrm>
        </p:spPr>
        <p:txBody>
          <a:bodyPr>
            <a:noAutofit/>
          </a:bodyPr>
          <a:lstStyle/>
          <a:p>
            <a:pPr marL="342900" lvl="0" indent="-342900" algn="just">
              <a:lnSpc>
                <a:spcPct val="115000"/>
              </a:lnSpc>
              <a:buFont typeface="Wingdings" panose="05000000000000000000" pitchFamily="2" charset="2"/>
              <a:buChar char=""/>
            </a:pPr>
            <a:r>
              <a:rPr lang="es-ES" sz="2200" dirty="0">
                <a:effectLst/>
                <a:latin typeface="Arial" panose="020B0604020202020204" pitchFamily="34" charset="0"/>
                <a:ea typeface="Times New Roman" panose="02020603050405020304" pitchFamily="18" charset="0"/>
                <a:cs typeface="Times New Roman" panose="02020603050405020304" pitchFamily="18" charset="0"/>
              </a:rPr>
              <a:t>Continuamos con la coordinación y adquisición de los materiales para la construcción del techo de la casa comunal del barrio Fátima.</a:t>
            </a:r>
            <a:endParaRPr lang="es-ES" sz="2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s-ES" sz="2200" dirty="0">
                <a:effectLst/>
                <a:latin typeface="Arial" panose="020B0604020202020204" pitchFamily="34" charset="0"/>
                <a:ea typeface="Times New Roman" panose="02020603050405020304" pitchFamily="18" charset="0"/>
                <a:cs typeface="Times New Roman" panose="02020603050405020304" pitchFamily="18" charset="0"/>
              </a:rPr>
              <a:t>Se ha estado pendiente del personal que estaba asistiendo a la capacitación de los cuyes (COBAYOS), con la participación de más de 60 personas.  </a:t>
            </a:r>
            <a:endParaRPr lang="es-ES" sz="2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s-ES" sz="2200" dirty="0">
                <a:effectLst/>
                <a:latin typeface="Arial" panose="020B0604020202020204" pitchFamily="34" charset="0"/>
                <a:ea typeface="Times New Roman" panose="02020603050405020304" pitchFamily="18" charset="0"/>
                <a:cs typeface="Times New Roman" panose="02020603050405020304" pitchFamily="18" charset="0"/>
              </a:rPr>
              <a:t>El jueves 22 de agosto, se culminó la colocación del techo de la casa comunal del barrio Fátima</a:t>
            </a:r>
            <a:endParaRPr lang="es-ES" sz="2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s-ES" sz="2200" dirty="0">
                <a:effectLst/>
                <a:latin typeface="Arial" panose="020B0604020202020204" pitchFamily="34" charset="0"/>
                <a:ea typeface="Times New Roman" panose="02020603050405020304" pitchFamily="18" charset="0"/>
                <a:cs typeface="Times New Roman" panose="02020603050405020304" pitchFamily="18" charset="0"/>
              </a:rPr>
              <a:t>Colaboración en la rifa que se organizó en beneficio del señor Edison Faican, quien </a:t>
            </a:r>
            <a:r>
              <a:rPr lang="es-ES" sz="2200" dirty="0" err="1">
                <a:effectLst/>
                <a:latin typeface="Arial" panose="020B0604020202020204" pitchFamily="34" charset="0"/>
                <a:ea typeface="Times New Roman" panose="02020603050405020304" pitchFamily="18" charset="0"/>
                <a:cs typeface="Times New Roman" panose="02020603050405020304" pitchFamily="18" charset="0"/>
              </a:rPr>
              <a:t>sufrio</a:t>
            </a:r>
            <a:r>
              <a:rPr lang="es-ES" sz="2200" dirty="0">
                <a:effectLst/>
                <a:latin typeface="Arial" panose="020B0604020202020204" pitchFamily="34" charset="0"/>
                <a:ea typeface="Times New Roman" panose="02020603050405020304" pitchFamily="18" charset="0"/>
                <a:cs typeface="Times New Roman" panose="02020603050405020304" pitchFamily="18" charset="0"/>
              </a:rPr>
              <a:t> un accidente, con la venta de los Boletos.</a:t>
            </a:r>
            <a:endParaRPr lang="es-ES" sz="2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es-ES" sz="2200" dirty="0">
                <a:effectLst/>
                <a:latin typeface="Arial" panose="020B0604020202020204" pitchFamily="34" charset="0"/>
                <a:ea typeface="Times New Roman" panose="02020603050405020304" pitchFamily="18" charset="0"/>
                <a:cs typeface="Times New Roman" panose="02020603050405020304" pitchFamily="18" charset="0"/>
              </a:rPr>
              <a:t>Participación en la entrega de las tortillas el día domingo 25 de agosto, con motivo del encuentro de las imágenes de la santísima Virgen del Cisne en el barrio Carmelo de la parroquia Chuquiribamba.</a:t>
            </a:r>
            <a:endParaRPr lang="es-ES" sz="2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s-ES" sz="2200" dirty="0"/>
          </a:p>
        </p:txBody>
      </p:sp>
    </p:spTree>
    <p:extLst>
      <p:ext uri="{BB962C8B-B14F-4D97-AF65-F5344CB8AC3E}">
        <p14:creationId xmlns:p14="http://schemas.microsoft.com/office/powerpoint/2010/main" val="1977005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99C822-A268-4904-A232-0266107F32E9}"/>
              </a:ext>
            </a:extLst>
          </p:cNvPr>
          <p:cNvSpPr>
            <a:spLocks noGrp="1"/>
          </p:cNvSpPr>
          <p:nvPr>
            <p:ph type="title"/>
          </p:nvPr>
        </p:nvSpPr>
        <p:spPr/>
        <p:txBody>
          <a:bodyPr>
            <a:normAutofit/>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Minga de limpieza del camino que conduce, desde el barrio San Nicolás – Chantaco</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3" name="Marcador de contenido 2">
            <a:extLst>
              <a:ext uri="{FF2B5EF4-FFF2-40B4-BE49-F238E27FC236}">
                <a16:creationId xmlns:a16="http://schemas.microsoft.com/office/drawing/2014/main" id="{EB5D4B85-3A4D-4992-93DA-31F456B3DD27}"/>
              </a:ext>
            </a:extLst>
          </p:cNvPr>
          <p:cNvSpPr>
            <a:spLocks noGrp="1"/>
          </p:cNvSpPr>
          <p:nvPr>
            <p:ph idx="1"/>
          </p:nvPr>
        </p:nvSpPr>
        <p:spPr/>
        <p:txBody>
          <a:bodyPr/>
          <a:lstStyle/>
          <a:p>
            <a:endParaRPr lang="es-ES" dirty="0"/>
          </a:p>
        </p:txBody>
      </p:sp>
      <p:pic>
        <p:nvPicPr>
          <p:cNvPr id="20482" name="Imagen 4">
            <a:extLst>
              <a:ext uri="{FF2B5EF4-FFF2-40B4-BE49-F238E27FC236}">
                <a16:creationId xmlns:a16="http://schemas.microsoft.com/office/drawing/2014/main" id="{6B6BD404-C0BB-42BD-8487-12D882884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25" y="1924050"/>
            <a:ext cx="4495623" cy="3730625"/>
          </a:xfrm>
          <a:prstGeom prst="rect">
            <a:avLst/>
          </a:prstGeom>
          <a:noFill/>
          <a:extLst>
            <a:ext uri="{909E8E84-426E-40DD-AFC4-6F175D3DCCD1}">
              <a14:hiddenFill xmlns:a14="http://schemas.microsoft.com/office/drawing/2010/main">
                <a:solidFill>
                  <a:srgbClr val="FFFFFF"/>
                </a:solidFill>
              </a14:hiddenFill>
            </a:ext>
          </a:extLst>
        </p:spPr>
      </p:pic>
      <p:pic>
        <p:nvPicPr>
          <p:cNvPr id="20481" name="Imagen 3">
            <a:extLst>
              <a:ext uri="{FF2B5EF4-FFF2-40B4-BE49-F238E27FC236}">
                <a16:creationId xmlns:a16="http://schemas.microsoft.com/office/drawing/2014/main" id="{53E6BBFA-EE29-4FC6-A89B-C921C58E6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698" y="2055814"/>
            <a:ext cx="3858984" cy="35988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BA72271-EB32-406E-93D4-42EDAF20043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21B431BE-6AB4-41BF-AB1E-54A04342A1D6}"/>
              </a:ext>
            </a:extLst>
          </p:cNvPr>
          <p:cNvSpPr>
            <a:spLocks noChangeArrowheads="1"/>
          </p:cNvSpPr>
          <p:nvPr/>
        </p:nvSpPr>
        <p:spPr bwMode="auto">
          <a:xfrm>
            <a:off x="457200" y="4206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185904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67D6CE7-81D5-440B-8C13-D0ECE0F497FF}"/>
              </a:ext>
            </a:extLst>
          </p:cNvPr>
          <p:cNvSpPr>
            <a:spLocks noGrp="1"/>
          </p:cNvSpPr>
          <p:nvPr>
            <p:ph idx="1"/>
          </p:nvPr>
        </p:nvSpPr>
        <p:spPr>
          <a:xfrm>
            <a:off x="838200" y="495300"/>
            <a:ext cx="10515600" cy="5681663"/>
          </a:xfrm>
        </p:spPr>
        <p:txBody>
          <a:bodyPr>
            <a:noAutofit/>
          </a:bodyPr>
          <a:lstStyle/>
          <a:p>
            <a:pPr marL="342900" lvl="0" indent="-342900" algn="just">
              <a:lnSpc>
                <a:spcPct val="115000"/>
              </a:lnSpc>
              <a:buFont typeface="Wingdings" panose="05000000000000000000" pitchFamily="2" charset="2"/>
              <a:buChar char=""/>
            </a:pPr>
            <a:r>
              <a:rPr lang="es-ES" sz="2000" dirty="0">
                <a:effectLst/>
                <a:latin typeface="Arial" panose="020B0604020202020204" pitchFamily="34" charset="0"/>
                <a:ea typeface="Times New Roman" panose="02020603050405020304" pitchFamily="18" charset="0"/>
                <a:cs typeface="Times New Roman" panose="02020603050405020304" pitchFamily="18" charset="0"/>
              </a:rPr>
              <a:t>Sábado 07 de </a:t>
            </a:r>
            <a:r>
              <a:rPr lang="es-ES" sz="2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septiembre</a:t>
            </a:r>
            <a:r>
              <a:rPr lang="es-ES" sz="2000" dirty="0">
                <a:effectLst/>
                <a:latin typeface="Arial" panose="020B0604020202020204" pitchFamily="34" charset="0"/>
                <a:ea typeface="Times New Roman" panose="02020603050405020304" pitchFamily="18" charset="0"/>
                <a:cs typeface="Times New Roman" panose="02020603050405020304" pitchFamily="18" charset="0"/>
              </a:rPr>
              <a:t> 2024, reunión con el señor alcalde y sus Jefes departamentales donde se trató sobre el presupuesto participativo 2025, teniendo un incremento sustancial, en 199.197,79 de los cuales 119.518,67 para saneamiento ambiental y 79.679,12 para otros proyectos.</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es-ES" sz="20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s-ES" sz="2000" dirty="0">
                <a:effectLst/>
                <a:latin typeface="Arial" panose="020B0604020202020204" pitchFamily="34" charset="0"/>
                <a:ea typeface="Times New Roman" panose="02020603050405020304" pitchFamily="18" charset="0"/>
                <a:cs typeface="Times New Roman" panose="02020603050405020304" pitchFamily="18" charset="0"/>
              </a:rPr>
              <a:t>Jueves 12 de septiembre del 2024 reunión y capacitación sobre el proyecto de los cuyes con el señor Dr. Wilson Vargas técnico de MAG y el personal de la parroquia Chantaco.</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pPr>
            <a:r>
              <a:rPr lang="es-ES" sz="20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s-ES" sz="2000" dirty="0">
                <a:effectLst/>
                <a:latin typeface="Arial" panose="020B0604020202020204" pitchFamily="34" charset="0"/>
                <a:ea typeface="Times New Roman" panose="02020603050405020304" pitchFamily="18" charset="0"/>
                <a:cs typeface="Times New Roman" panose="02020603050405020304" pitchFamily="18" charset="0"/>
              </a:rPr>
              <a:t>Sábado 14 de septiembre, reunión con el señor alcalde del cantón Loja, donde se realizó la sesión ordinaria del cabildo y se trató sobre los proyectos a ejecutarse en nuestra parroquia </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pPr>
            <a:r>
              <a:rPr lang="es-ES" sz="20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es-ES" sz="2000" dirty="0">
                <a:effectLst/>
                <a:latin typeface="Arial" panose="020B0604020202020204" pitchFamily="34" charset="0"/>
                <a:ea typeface="Times New Roman" panose="02020603050405020304" pitchFamily="18" charset="0"/>
                <a:cs typeface="Times New Roman" panose="02020603050405020304" pitchFamily="18" charset="0"/>
              </a:rPr>
              <a:t>El domingo 15 de septiembre se realizó la rifa de solidaridad a favor del señor Wilson Faican, quien se encontraba delicado de salud debido a un accidente de tránsito.</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s-ES" sz="2000" dirty="0"/>
          </a:p>
        </p:txBody>
      </p:sp>
    </p:spTree>
    <p:extLst>
      <p:ext uri="{BB962C8B-B14F-4D97-AF65-F5344CB8AC3E}">
        <p14:creationId xmlns:p14="http://schemas.microsoft.com/office/powerpoint/2010/main" val="826502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79D3F1-E016-465D-BF2B-A477BFA8C3E3}"/>
              </a:ext>
            </a:extLst>
          </p:cNvPr>
          <p:cNvSpPr>
            <a:spLocks noGrp="1"/>
          </p:cNvSpPr>
          <p:nvPr>
            <p:ph type="title"/>
          </p:nvPr>
        </p:nvSpPr>
        <p:spPr/>
        <p:txBody>
          <a:bodyPr>
            <a:normAutofit fontScale="90000"/>
          </a:bodyPr>
          <a:lstStyle/>
          <a:p>
            <a:br>
              <a:rPr lang="es-ES" sz="2700" dirty="0">
                <a:effectLst/>
                <a:latin typeface="Arial" panose="020B0604020202020204" pitchFamily="34" charset="0"/>
                <a:ea typeface="Times New Roman" panose="02020603050405020304" pitchFamily="18" charset="0"/>
                <a:cs typeface="Times New Roman" panose="02020603050405020304" pitchFamily="18" charset="0"/>
              </a:rPr>
            </a:br>
            <a:r>
              <a:rPr lang="es-ES" sz="2700" dirty="0">
                <a:effectLst/>
                <a:latin typeface="Arial" panose="020B0604020202020204" pitchFamily="34" charset="0"/>
                <a:ea typeface="Times New Roman" panose="02020603050405020304" pitchFamily="18" charset="0"/>
                <a:cs typeface="Times New Roman" panose="02020603050405020304" pitchFamily="18" charset="0"/>
              </a:rPr>
              <a:t>ENERO, Reunión con los directivos del cuerpo de bomberos de Loja para tratar sobre la posible construcción de una casa propia para la casaca roja y puedan brindar un mejor servicio a los moradores del sector noroccidental.</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1248C48E-0916-42E7-BF75-02CA17378CFB}"/>
              </a:ext>
            </a:extLst>
          </p:cNvPr>
          <p:cNvSpPr>
            <a:spLocks noGrp="1"/>
          </p:cNvSpPr>
          <p:nvPr>
            <p:ph idx="1"/>
          </p:nvPr>
        </p:nvSpPr>
        <p:spPr/>
        <p:txBody>
          <a:bodyPr/>
          <a:lstStyle/>
          <a:p>
            <a:endParaRPr lang="es-ES" dirty="0"/>
          </a:p>
          <a:p>
            <a:endParaRPr lang="es-ES" dirty="0"/>
          </a:p>
        </p:txBody>
      </p:sp>
      <p:pic>
        <p:nvPicPr>
          <p:cNvPr id="4" name="Imagen 3">
            <a:extLst>
              <a:ext uri="{FF2B5EF4-FFF2-40B4-BE49-F238E27FC236}">
                <a16:creationId xmlns:a16="http://schemas.microsoft.com/office/drawing/2014/main" id="{D512C64A-DF84-4FB4-8B9D-D82B43D5F39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1960562"/>
            <a:ext cx="8286749" cy="4351338"/>
          </a:xfrm>
          <a:prstGeom prst="rect">
            <a:avLst/>
          </a:prstGeom>
          <a:noFill/>
          <a:ln>
            <a:noFill/>
          </a:ln>
        </p:spPr>
      </p:pic>
    </p:spTree>
    <p:extLst>
      <p:ext uri="{BB962C8B-B14F-4D97-AF65-F5344CB8AC3E}">
        <p14:creationId xmlns:p14="http://schemas.microsoft.com/office/powerpoint/2010/main" val="2702370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536B23-99C3-4043-9481-2B0E500DC286}"/>
              </a:ext>
            </a:extLst>
          </p:cNvPr>
          <p:cNvSpPr>
            <a:spLocks noGrp="1"/>
          </p:cNvSpPr>
          <p:nvPr>
            <p:ph type="title"/>
          </p:nvPr>
        </p:nvSpPr>
        <p:spPr>
          <a:xfrm>
            <a:off x="838200" y="365125"/>
            <a:ext cx="10515600" cy="1997075"/>
          </a:xfrm>
        </p:spPr>
        <p:txBody>
          <a:bodyPr>
            <a:noAutofit/>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Martes 17 de septiembre, se realizó el recorrido por los diferentes barrios de la parroquia Chantaco, conjuntamente con el señor técnico del Municipio de Loja, para constatar el estado de las plantas de aguacates que se entregó en el mes de diciembre del 2023</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3" name="Marcador de contenido 2">
            <a:extLst>
              <a:ext uri="{FF2B5EF4-FFF2-40B4-BE49-F238E27FC236}">
                <a16:creationId xmlns:a16="http://schemas.microsoft.com/office/drawing/2014/main" id="{459092A6-6A65-44F0-96AB-6066C3CB3DC0}"/>
              </a:ext>
            </a:extLst>
          </p:cNvPr>
          <p:cNvSpPr>
            <a:spLocks noGrp="1"/>
          </p:cNvSpPr>
          <p:nvPr>
            <p:ph idx="1"/>
          </p:nvPr>
        </p:nvSpPr>
        <p:spPr>
          <a:xfrm>
            <a:off x="838200" y="2162175"/>
            <a:ext cx="10515600" cy="4014788"/>
          </a:xfrm>
        </p:spPr>
        <p:txBody>
          <a:bodyPr/>
          <a:lstStyle/>
          <a:p>
            <a:endParaRPr lang="es-ES" dirty="0"/>
          </a:p>
        </p:txBody>
      </p:sp>
      <p:pic>
        <p:nvPicPr>
          <p:cNvPr id="21506" name="Imagen 12">
            <a:extLst>
              <a:ext uri="{FF2B5EF4-FFF2-40B4-BE49-F238E27FC236}">
                <a16:creationId xmlns:a16="http://schemas.microsoft.com/office/drawing/2014/main" id="{7369FC70-4336-4C11-9522-D365EE358B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949" y="2286000"/>
            <a:ext cx="4667253" cy="3683002"/>
          </a:xfrm>
          <a:prstGeom prst="rect">
            <a:avLst/>
          </a:prstGeom>
          <a:noFill/>
          <a:extLst>
            <a:ext uri="{909E8E84-426E-40DD-AFC4-6F175D3DCCD1}">
              <a14:hiddenFill xmlns:a14="http://schemas.microsoft.com/office/drawing/2010/main">
                <a:solidFill>
                  <a:srgbClr val="FFFFFF"/>
                </a:solidFill>
              </a14:hiddenFill>
            </a:ext>
          </a:extLst>
        </p:spPr>
      </p:pic>
      <p:pic>
        <p:nvPicPr>
          <p:cNvPr id="21505" name="Imagen 11">
            <a:extLst>
              <a:ext uri="{FF2B5EF4-FFF2-40B4-BE49-F238E27FC236}">
                <a16:creationId xmlns:a16="http://schemas.microsoft.com/office/drawing/2014/main" id="{239548DA-0005-41CF-94DA-58168AD977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581275"/>
            <a:ext cx="4700513" cy="32559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FF5E4F7-33B7-4323-9B71-96F009DE522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5D72EE52-7146-426F-ABD6-A61F16843AFA}"/>
              </a:ext>
            </a:extLst>
          </p:cNvPr>
          <p:cNvSpPr>
            <a:spLocks noChangeArrowheads="1"/>
          </p:cNvSpPr>
          <p:nvPr/>
        </p:nvSpPr>
        <p:spPr bwMode="auto">
          <a:xfrm>
            <a:off x="457200" y="36655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1402224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A89DBC-0C98-45DB-A0C0-7417AD25ABF4}"/>
              </a:ext>
            </a:extLst>
          </p:cNvPr>
          <p:cNvSpPr>
            <a:spLocks noGrp="1"/>
          </p:cNvSpPr>
          <p:nvPr>
            <p:ph type="title"/>
          </p:nvPr>
        </p:nvSpPr>
        <p:spPr/>
        <p:txBody>
          <a:bodyPr>
            <a:normAutofit fontScale="90000"/>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Lunes 30 de septiembre, participación en la minga de fundición del piso de la casa comunal del barrio Fátima (colaboración de compañeros vocales)</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662DE40D-601B-4820-B40A-68B82542516D}"/>
              </a:ext>
            </a:extLst>
          </p:cNvPr>
          <p:cNvSpPr>
            <a:spLocks noGrp="1"/>
          </p:cNvSpPr>
          <p:nvPr>
            <p:ph idx="1"/>
          </p:nvPr>
        </p:nvSpPr>
        <p:spPr/>
        <p:txBody>
          <a:bodyPr/>
          <a:lstStyle/>
          <a:p>
            <a:endParaRPr lang="es-ES" dirty="0"/>
          </a:p>
        </p:txBody>
      </p:sp>
      <p:pic>
        <p:nvPicPr>
          <p:cNvPr id="22530" name="Imagen 10">
            <a:extLst>
              <a:ext uri="{FF2B5EF4-FFF2-40B4-BE49-F238E27FC236}">
                <a16:creationId xmlns:a16="http://schemas.microsoft.com/office/drawing/2014/main" id="{C370226A-143F-4D2F-85B9-AE7BA50108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 y="1922402"/>
            <a:ext cx="5067300" cy="4254561"/>
          </a:xfrm>
          <a:prstGeom prst="rect">
            <a:avLst/>
          </a:prstGeom>
          <a:noFill/>
          <a:extLst>
            <a:ext uri="{909E8E84-426E-40DD-AFC4-6F175D3DCCD1}">
              <a14:hiddenFill xmlns:a14="http://schemas.microsoft.com/office/drawing/2010/main">
                <a:solidFill>
                  <a:srgbClr val="FFFFFF"/>
                </a:solidFill>
              </a14:hiddenFill>
            </a:ext>
          </a:extLst>
        </p:spPr>
      </p:pic>
      <p:pic>
        <p:nvPicPr>
          <p:cNvPr id="22529" name="Imagen 8">
            <a:extLst>
              <a:ext uri="{FF2B5EF4-FFF2-40B4-BE49-F238E27FC236}">
                <a16:creationId xmlns:a16="http://schemas.microsoft.com/office/drawing/2014/main" id="{26047795-8B73-434B-9B51-354761F3F1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657973" y="1922402"/>
            <a:ext cx="3887448" cy="39556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A591397-5DD3-4529-A254-4CA0197F985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A3676E76-69F6-4E5D-9B53-9A2E44ED8394}"/>
              </a:ext>
            </a:extLst>
          </p:cNvPr>
          <p:cNvSpPr>
            <a:spLocks noChangeArrowheads="1"/>
          </p:cNvSpPr>
          <p:nvPr/>
        </p:nvSpPr>
        <p:spPr bwMode="auto">
          <a:xfrm>
            <a:off x="457200" y="48609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1628202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D7BA0F-6EF0-4E01-A700-E9BD20BD535E}"/>
              </a:ext>
            </a:extLst>
          </p:cNvPr>
          <p:cNvSpPr>
            <a:spLocks noGrp="1"/>
          </p:cNvSpPr>
          <p:nvPr>
            <p:ph type="title"/>
          </p:nvPr>
        </p:nvSpPr>
        <p:spPr>
          <a:xfrm>
            <a:off x="838200" y="365125"/>
            <a:ext cx="10515600" cy="1558925"/>
          </a:xfrm>
        </p:spPr>
        <p:txBody>
          <a:bodyPr>
            <a:noAutofit/>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Jueves 10 de </a:t>
            </a:r>
            <a:r>
              <a:rPr lang="es-ES" sz="24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octubre</a:t>
            </a:r>
            <a:r>
              <a:rPr lang="es-ES" sz="2400" dirty="0">
                <a:effectLst/>
                <a:latin typeface="Arial" panose="020B0604020202020204" pitchFamily="34" charset="0"/>
                <a:ea typeface="Times New Roman" panose="02020603050405020304" pitchFamily="18" charset="0"/>
                <a:cs typeface="Times New Roman" panose="02020603050405020304" pitchFamily="18" charset="0"/>
              </a:rPr>
              <a:t>, se realizó la clausura del taller de crianza de cuyes, las que fueron impartidas por los técnicos del MAG y participación de los moradores de la parroquia Chantaco.</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pic>
        <p:nvPicPr>
          <p:cNvPr id="4" name="Marcador de contenido 3">
            <a:extLst>
              <a:ext uri="{FF2B5EF4-FFF2-40B4-BE49-F238E27FC236}">
                <a16:creationId xmlns:a16="http://schemas.microsoft.com/office/drawing/2014/main" id="{347DF050-B8A4-4A7D-998C-C43CEE1E1AB3}"/>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2601" y="2076450"/>
            <a:ext cx="7038974" cy="3343275"/>
          </a:xfrm>
          <a:prstGeom prst="rect">
            <a:avLst/>
          </a:prstGeom>
          <a:noFill/>
          <a:ln>
            <a:noFill/>
          </a:ln>
        </p:spPr>
      </p:pic>
    </p:spTree>
    <p:extLst>
      <p:ext uri="{BB962C8B-B14F-4D97-AF65-F5344CB8AC3E}">
        <p14:creationId xmlns:p14="http://schemas.microsoft.com/office/powerpoint/2010/main" val="3571543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B9E56C-06C4-46FC-BF0E-EEC1DE1647C3}"/>
              </a:ext>
            </a:extLst>
          </p:cNvPr>
          <p:cNvSpPr>
            <a:spLocks noGrp="1"/>
          </p:cNvSpPr>
          <p:nvPr>
            <p:ph type="title"/>
          </p:nvPr>
        </p:nvSpPr>
        <p:spPr>
          <a:xfrm>
            <a:off x="733425" y="269875"/>
            <a:ext cx="10515600" cy="1325563"/>
          </a:xfrm>
        </p:spPr>
        <p:txBody>
          <a:bodyPr>
            <a:normAutofit fontScale="90000"/>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Martes 15 de octubre, reunión con los moradores del barrio Cumbe para solucionar sobre el terreno donde se pueda construir la planta de tratamiento de aguas residuales</a:t>
            </a:r>
            <a:r>
              <a:rPr lang="es-ES" sz="1800" dirty="0">
                <a:effectLst/>
                <a:latin typeface="Arial" panose="020B0604020202020204" pitchFamily="34" charset="0"/>
                <a:ea typeface="Times New Roman" panose="02020603050405020304" pitchFamily="18" charset="0"/>
                <a:cs typeface="Times New Roman" panose="02020603050405020304" pitchFamily="18" charset="0"/>
              </a:rPr>
              <a:t>.</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E6653485-545F-4D24-913A-421C1B49DB55}"/>
              </a:ext>
            </a:extLst>
          </p:cNvPr>
          <p:cNvSpPr>
            <a:spLocks noGrp="1"/>
          </p:cNvSpPr>
          <p:nvPr>
            <p:ph idx="1"/>
          </p:nvPr>
        </p:nvSpPr>
        <p:spPr/>
        <p:txBody>
          <a:bodyPr/>
          <a:lstStyle/>
          <a:p>
            <a:endParaRPr lang="es-ES" dirty="0"/>
          </a:p>
        </p:txBody>
      </p:sp>
      <p:pic>
        <p:nvPicPr>
          <p:cNvPr id="23554" name="Imagen 5">
            <a:extLst>
              <a:ext uri="{FF2B5EF4-FFF2-40B4-BE49-F238E27FC236}">
                <a16:creationId xmlns:a16="http://schemas.microsoft.com/office/drawing/2014/main" id="{A432102C-18A6-4086-B718-59D186A86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609851"/>
            <a:ext cx="5390530" cy="3340100"/>
          </a:xfrm>
          <a:prstGeom prst="rect">
            <a:avLst/>
          </a:prstGeom>
          <a:noFill/>
          <a:extLst>
            <a:ext uri="{909E8E84-426E-40DD-AFC4-6F175D3DCCD1}">
              <a14:hiddenFill xmlns:a14="http://schemas.microsoft.com/office/drawing/2010/main">
                <a:solidFill>
                  <a:srgbClr val="FFFFFF"/>
                </a:solidFill>
              </a14:hiddenFill>
            </a:ext>
          </a:extLst>
        </p:spPr>
      </p:pic>
      <p:pic>
        <p:nvPicPr>
          <p:cNvPr id="23553" name="Imagen 2">
            <a:extLst>
              <a:ext uri="{FF2B5EF4-FFF2-40B4-BE49-F238E27FC236}">
                <a16:creationId xmlns:a16="http://schemas.microsoft.com/office/drawing/2014/main" id="{F70B96EA-EA3D-4353-8DB1-41B29AADF8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6917" y="2671763"/>
            <a:ext cx="5006883" cy="32162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A39A860-031F-4D8F-9498-6767F6452213}"/>
              </a:ext>
            </a:extLst>
          </p:cNvPr>
          <p:cNvSpPr>
            <a:spLocks noChangeArrowheads="1"/>
          </p:cNvSpPr>
          <p:nvPr/>
        </p:nvSpPr>
        <p:spPr bwMode="auto">
          <a:xfrm>
            <a:off x="352425"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6" name="Rectangle 5">
            <a:extLst>
              <a:ext uri="{FF2B5EF4-FFF2-40B4-BE49-F238E27FC236}">
                <a16:creationId xmlns:a16="http://schemas.microsoft.com/office/drawing/2014/main" id="{AB10C82A-6759-484F-985B-6DF0BBDD94F5}"/>
              </a:ext>
            </a:extLst>
          </p:cNvPr>
          <p:cNvSpPr>
            <a:spLocks noChangeArrowheads="1"/>
          </p:cNvSpPr>
          <p:nvPr/>
        </p:nvSpPr>
        <p:spPr bwMode="auto">
          <a:xfrm>
            <a:off x="352425" y="3006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067225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2E91FA-1197-4DF5-AC62-E0F9A6476136}"/>
              </a:ext>
            </a:extLst>
          </p:cNvPr>
          <p:cNvSpPr>
            <a:spLocks noGrp="1"/>
          </p:cNvSpPr>
          <p:nvPr>
            <p:ph type="title"/>
          </p:nvPr>
        </p:nvSpPr>
        <p:spPr/>
        <p:txBody>
          <a:bodyPr>
            <a:normAutofit/>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Martes 22 de octubre se realizó la minga de limpieza del sendero que conduce a la chorrera de </a:t>
            </a:r>
            <a:r>
              <a:rPr lang="es-ES" sz="2400" dirty="0" err="1">
                <a:effectLst/>
                <a:latin typeface="Arial" panose="020B0604020202020204" pitchFamily="34" charset="0"/>
                <a:ea typeface="Times New Roman" panose="02020603050405020304" pitchFamily="18" charset="0"/>
                <a:cs typeface="Times New Roman" panose="02020603050405020304" pitchFamily="18" charset="0"/>
              </a:rPr>
              <a:t>Shillipara</a:t>
            </a:r>
            <a:r>
              <a:rPr lang="es-ES" sz="2400" dirty="0">
                <a:effectLst/>
                <a:latin typeface="Arial" panose="020B0604020202020204" pitchFamily="34" charset="0"/>
                <a:ea typeface="Times New Roman" panose="02020603050405020304" pitchFamily="18" charset="0"/>
                <a:cs typeface="Times New Roman" panose="02020603050405020304" pitchFamily="18" charset="0"/>
              </a:rPr>
              <a:t>, para mejorar el turismo del sector</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4" name="Rectangle 2">
            <a:extLst>
              <a:ext uri="{FF2B5EF4-FFF2-40B4-BE49-F238E27FC236}">
                <a16:creationId xmlns:a16="http://schemas.microsoft.com/office/drawing/2014/main" id="{A71421B3-46F3-4945-B533-C5D989CCE13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pic>
        <p:nvPicPr>
          <p:cNvPr id="24577" name="Imagen 7">
            <a:extLst>
              <a:ext uri="{FF2B5EF4-FFF2-40B4-BE49-F238E27FC236}">
                <a16:creationId xmlns:a16="http://schemas.microsoft.com/office/drawing/2014/main" id="{73401DF6-34F4-432E-BD13-8B550137B8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499748"/>
            <a:ext cx="4933950" cy="36946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04496A80-7DEC-40F6-96D6-14A5742EFAE1}"/>
              </a:ext>
            </a:extLst>
          </p:cNvPr>
          <p:cNvSpPr>
            <a:spLocks noChangeArrowheads="1"/>
          </p:cNvSpPr>
          <p:nvPr/>
        </p:nvSpPr>
        <p:spPr bwMode="auto">
          <a:xfrm>
            <a:off x="0" y="1774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s-ES" altLang="es-ES" sz="800" b="0" i="0" u="none" strike="noStrike" cap="none" normalizeH="0" baseline="0">
                <a:ln>
                  <a:noFill/>
                </a:ln>
                <a:solidFill>
                  <a:schemeClr val="tx1"/>
                </a:solidFill>
                <a:effectLst/>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pic>
        <p:nvPicPr>
          <p:cNvPr id="7" name="Marcador de contenido 6">
            <a:extLst>
              <a:ext uri="{FF2B5EF4-FFF2-40B4-BE49-F238E27FC236}">
                <a16:creationId xmlns:a16="http://schemas.microsoft.com/office/drawing/2014/main" id="{CA231871-6AF8-4466-ADBF-265E8AFE6B0C}"/>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499748"/>
            <a:ext cx="4333875" cy="3694678"/>
          </a:xfrm>
          <a:prstGeom prst="rect">
            <a:avLst/>
          </a:prstGeom>
          <a:noFill/>
          <a:ln>
            <a:noFill/>
          </a:ln>
        </p:spPr>
      </p:pic>
    </p:spTree>
    <p:extLst>
      <p:ext uri="{BB962C8B-B14F-4D97-AF65-F5344CB8AC3E}">
        <p14:creationId xmlns:p14="http://schemas.microsoft.com/office/powerpoint/2010/main" val="3629553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388074-7483-4880-AC89-DE64CA15BB54}"/>
              </a:ext>
            </a:extLst>
          </p:cNvPr>
          <p:cNvSpPr>
            <a:spLocks noGrp="1"/>
          </p:cNvSpPr>
          <p:nvPr>
            <p:ph type="title"/>
          </p:nvPr>
        </p:nvSpPr>
        <p:spPr>
          <a:xfrm>
            <a:off x="838200" y="365125"/>
            <a:ext cx="10515600" cy="1377950"/>
          </a:xfrm>
        </p:spPr>
        <p:txBody>
          <a:bodyPr>
            <a:noAutofit/>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Miércoles 23 de octubre, recorrido por el cantón Saraguro, primero se realizó al sector de </a:t>
            </a:r>
            <a:r>
              <a:rPr lang="es-ES" sz="2400" dirty="0" err="1">
                <a:effectLst/>
                <a:latin typeface="Arial" panose="020B0604020202020204" pitchFamily="34" charset="0"/>
                <a:ea typeface="Times New Roman" panose="02020603050405020304" pitchFamily="18" charset="0"/>
                <a:cs typeface="Times New Roman" panose="02020603050405020304" pitchFamily="18" charset="0"/>
              </a:rPr>
              <a:t>Kisquinchir</a:t>
            </a:r>
            <a:r>
              <a:rPr lang="es-ES" sz="2400" dirty="0">
                <a:effectLst/>
                <a:latin typeface="Arial" panose="020B0604020202020204" pitchFamily="34" charset="0"/>
                <a:ea typeface="Times New Roman" panose="02020603050405020304" pitchFamily="18" charset="0"/>
                <a:cs typeface="Times New Roman" panose="02020603050405020304" pitchFamily="18" charset="0"/>
              </a:rPr>
              <a:t>, Chapata y luego al sector TURUCACHI, en este segundo lugar se pudo concretar la compra de 240 cuyes entre hembras y machos.</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3" name="Marcador de contenido 2">
            <a:extLst>
              <a:ext uri="{FF2B5EF4-FFF2-40B4-BE49-F238E27FC236}">
                <a16:creationId xmlns:a16="http://schemas.microsoft.com/office/drawing/2014/main" id="{C409DD81-101F-42BB-8139-1C8B0EAC0EC8}"/>
              </a:ext>
            </a:extLst>
          </p:cNvPr>
          <p:cNvSpPr>
            <a:spLocks noGrp="1"/>
          </p:cNvSpPr>
          <p:nvPr>
            <p:ph idx="1"/>
          </p:nvPr>
        </p:nvSpPr>
        <p:spPr>
          <a:xfrm>
            <a:off x="838200" y="2000249"/>
            <a:ext cx="10515600" cy="4176713"/>
          </a:xfrm>
        </p:spPr>
        <p:txBody>
          <a:bodyPr/>
          <a:lstStyle/>
          <a:p>
            <a:endParaRPr lang="es-ES" dirty="0"/>
          </a:p>
        </p:txBody>
      </p:sp>
      <p:pic>
        <p:nvPicPr>
          <p:cNvPr id="25602" name="Imagen 16">
            <a:extLst>
              <a:ext uri="{FF2B5EF4-FFF2-40B4-BE49-F238E27FC236}">
                <a16:creationId xmlns:a16="http://schemas.microsoft.com/office/drawing/2014/main" id="{9293EAB4-08F7-4CE1-833B-F30CE64C3D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0493" y="2676525"/>
            <a:ext cx="3871185" cy="3500437"/>
          </a:xfrm>
          <a:prstGeom prst="rect">
            <a:avLst/>
          </a:prstGeom>
          <a:noFill/>
          <a:extLst>
            <a:ext uri="{909E8E84-426E-40DD-AFC4-6F175D3DCCD1}">
              <a14:hiddenFill xmlns:a14="http://schemas.microsoft.com/office/drawing/2010/main">
                <a:solidFill>
                  <a:srgbClr val="FFFFFF"/>
                </a:solidFill>
              </a14:hiddenFill>
            </a:ext>
          </a:extLst>
        </p:spPr>
      </p:pic>
      <p:pic>
        <p:nvPicPr>
          <p:cNvPr id="25601" name="Imagen 15">
            <a:extLst>
              <a:ext uri="{FF2B5EF4-FFF2-40B4-BE49-F238E27FC236}">
                <a16:creationId xmlns:a16="http://schemas.microsoft.com/office/drawing/2014/main" id="{2FF0D067-2E03-4A24-A171-C84BDD7A2A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3971" y="2005777"/>
            <a:ext cx="3166269" cy="41711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E923287-2FF1-4A42-AECC-EC18C140237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8F402B7B-709A-4FBA-895F-CA7A38B3048C}"/>
              </a:ext>
            </a:extLst>
          </p:cNvPr>
          <p:cNvSpPr>
            <a:spLocks noChangeArrowheads="1"/>
          </p:cNvSpPr>
          <p:nvPr/>
        </p:nvSpPr>
        <p:spPr bwMode="auto">
          <a:xfrm>
            <a:off x="457200" y="27654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6" name="Rectangle 5">
            <a:extLst>
              <a:ext uri="{FF2B5EF4-FFF2-40B4-BE49-F238E27FC236}">
                <a16:creationId xmlns:a16="http://schemas.microsoft.com/office/drawing/2014/main" id="{7775412E-ED41-45A3-AA0D-B5BA0C5C4865}"/>
              </a:ext>
            </a:extLst>
          </p:cNvPr>
          <p:cNvSpPr>
            <a:spLocks noChangeArrowheads="1"/>
          </p:cNvSpPr>
          <p:nvPr/>
        </p:nvSpPr>
        <p:spPr bwMode="auto">
          <a:xfrm>
            <a:off x="457200" y="5737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2393569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641AD7-D561-4502-8CD3-B241E3EC3C6B}"/>
              </a:ext>
            </a:extLst>
          </p:cNvPr>
          <p:cNvSpPr>
            <a:spLocks noGrp="1"/>
          </p:cNvSpPr>
          <p:nvPr>
            <p:ph type="title"/>
          </p:nvPr>
        </p:nvSpPr>
        <p:spPr/>
        <p:txBody>
          <a:bodyPr>
            <a:noAutofit/>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Jueves 24 de octubre, Conjuntamente con los moradore se realizó en minga de apertura del sendero que conduce a la chorrera del oso en el barrio Cumbe, de la parroquia Chantaco. </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pic>
        <p:nvPicPr>
          <p:cNvPr id="4" name="Marcador de contenido 3">
            <a:extLst>
              <a:ext uri="{FF2B5EF4-FFF2-40B4-BE49-F238E27FC236}">
                <a16:creationId xmlns:a16="http://schemas.microsoft.com/office/drawing/2014/main" id="{C211E078-7DC8-4CD4-9AB0-005B60F4ABF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86662" y="2095500"/>
            <a:ext cx="5919138" cy="4397375"/>
          </a:xfrm>
          <a:prstGeom prst="rect">
            <a:avLst/>
          </a:prstGeom>
          <a:noFill/>
          <a:ln>
            <a:noFill/>
          </a:ln>
        </p:spPr>
      </p:pic>
    </p:spTree>
    <p:extLst>
      <p:ext uri="{BB962C8B-B14F-4D97-AF65-F5344CB8AC3E}">
        <p14:creationId xmlns:p14="http://schemas.microsoft.com/office/powerpoint/2010/main" val="3225548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A6C26-00D4-4F44-9894-04716AA6A86F}"/>
              </a:ext>
            </a:extLst>
          </p:cNvPr>
          <p:cNvSpPr>
            <a:spLocks noGrp="1"/>
          </p:cNvSpPr>
          <p:nvPr>
            <p:ph type="title"/>
          </p:nvPr>
        </p:nvSpPr>
        <p:spPr/>
        <p:txBody>
          <a:bodyPr>
            <a:normAutofit fontScale="90000"/>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Jueves, noviembre, minga para fundir el piso para la construcción de la tarima en la cancha de uso múltiple del GAD parroquial.</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pic>
        <p:nvPicPr>
          <p:cNvPr id="4" name="Marcador de contenido 3">
            <a:extLst>
              <a:ext uri="{FF2B5EF4-FFF2-40B4-BE49-F238E27FC236}">
                <a16:creationId xmlns:a16="http://schemas.microsoft.com/office/drawing/2014/main" id="{BD0186E8-2BED-478B-A6D6-9BB8898DF92F}"/>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24125" y="2047876"/>
            <a:ext cx="7267575" cy="3928558"/>
          </a:xfrm>
          <a:prstGeom prst="rect">
            <a:avLst/>
          </a:prstGeom>
          <a:noFill/>
          <a:ln>
            <a:noFill/>
          </a:ln>
        </p:spPr>
      </p:pic>
    </p:spTree>
    <p:extLst>
      <p:ext uri="{BB962C8B-B14F-4D97-AF65-F5344CB8AC3E}">
        <p14:creationId xmlns:p14="http://schemas.microsoft.com/office/powerpoint/2010/main" val="3710317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B6025C-61F3-4CCD-8624-F3C20A423E64}"/>
              </a:ext>
            </a:extLst>
          </p:cNvPr>
          <p:cNvSpPr>
            <a:spLocks noGrp="1"/>
          </p:cNvSpPr>
          <p:nvPr>
            <p:ph type="title"/>
          </p:nvPr>
        </p:nvSpPr>
        <p:spPr/>
        <p:txBody>
          <a:bodyPr>
            <a:noAutofit/>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Sábado, se participó en la minga para apagar el incendio en el cerro San Juan, con la comunidad de la parroquia Chantaco  </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pic>
        <p:nvPicPr>
          <p:cNvPr id="4" name="Marcador de contenido 3">
            <a:extLst>
              <a:ext uri="{FF2B5EF4-FFF2-40B4-BE49-F238E27FC236}">
                <a16:creationId xmlns:a16="http://schemas.microsoft.com/office/drawing/2014/main" id="{2F6525BD-2503-4CEE-BF2C-F5D75E993B5D}"/>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09825" y="2457450"/>
            <a:ext cx="7038975" cy="3276599"/>
          </a:xfrm>
          <a:prstGeom prst="rect">
            <a:avLst/>
          </a:prstGeom>
          <a:noFill/>
          <a:ln>
            <a:noFill/>
          </a:ln>
        </p:spPr>
      </p:pic>
    </p:spTree>
    <p:extLst>
      <p:ext uri="{BB962C8B-B14F-4D97-AF65-F5344CB8AC3E}">
        <p14:creationId xmlns:p14="http://schemas.microsoft.com/office/powerpoint/2010/main" val="28439940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AC7F4C-DCAF-43B2-B912-1F37F0361922}"/>
              </a:ext>
            </a:extLst>
          </p:cNvPr>
          <p:cNvSpPr>
            <a:spLocks noGrp="1"/>
          </p:cNvSpPr>
          <p:nvPr>
            <p:ph type="title"/>
          </p:nvPr>
        </p:nvSpPr>
        <p:spPr/>
        <p:txBody>
          <a:bodyPr>
            <a:noAutofit/>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A finales de noviembre, se viajó al cantón Saraguro para traer los cobayos (cuyes) y luego se realizó la respectiva entrega a los beneficiarios de la parroquia Chantaco, que participaron en la capacitación que tuvo una duración de seis meses. </a:t>
            </a:r>
            <a:r>
              <a:rPr lang="es-ES" sz="2400" dirty="0">
                <a:latin typeface="Arial" panose="020B0604020202020204" pitchFamily="34" charset="0"/>
                <a:ea typeface="Times New Roman" panose="02020603050405020304" pitchFamily="18" charset="0"/>
                <a:cs typeface="Times New Roman" panose="02020603050405020304" pitchFamily="18" charset="0"/>
              </a:rPr>
              <a:t>(participación de todos los integrantes del GADPCH)</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3" name="Marcador de contenido 2">
            <a:extLst>
              <a:ext uri="{FF2B5EF4-FFF2-40B4-BE49-F238E27FC236}">
                <a16:creationId xmlns:a16="http://schemas.microsoft.com/office/drawing/2014/main" id="{D8BB687B-FF4C-4CD8-AFBB-F62F99E2551B}"/>
              </a:ext>
            </a:extLst>
          </p:cNvPr>
          <p:cNvSpPr>
            <a:spLocks noGrp="1"/>
          </p:cNvSpPr>
          <p:nvPr>
            <p:ph idx="1"/>
          </p:nvPr>
        </p:nvSpPr>
        <p:spPr>
          <a:xfrm>
            <a:off x="838200" y="1825625"/>
            <a:ext cx="9972675" cy="4351338"/>
          </a:xfrm>
        </p:spPr>
        <p:txBody>
          <a:bodyPr/>
          <a:lstStyle/>
          <a:p>
            <a:endParaRPr lang="es-ES" dirty="0"/>
          </a:p>
        </p:txBody>
      </p:sp>
      <p:pic>
        <p:nvPicPr>
          <p:cNvPr id="26626" name="Imagen 13">
            <a:extLst>
              <a:ext uri="{FF2B5EF4-FFF2-40B4-BE49-F238E27FC236}">
                <a16:creationId xmlns:a16="http://schemas.microsoft.com/office/drawing/2014/main" id="{37A956C5-77F4-4993-9676-D9A1E15D4A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767764" y="2009191"/>
            <a:ext cx="4246145" cy="3971926"/>
          </a:xfrm>
          <a:prstGeom prst="rect">
            <a:avLst/>
          </a:prstGeom>
          <a:noFill/>
          <a:extLst>
            <a:ext uri="{909E8E84-426E-40DD-AFC4-6F175D3DCCD1}">
              <a14:hiddenFill xmlns:a14="http://schemas.microsoft.com/office/drawing/2010/main">
                <a:solidFill>
                  <a:srgbClr val="FFFFFF"/>
                </a:solidFill>
              </a14:hiddenFill>
            </a:ext>
          </a:extLst>
        </p:spPr>
      </p:pic>
      <p:pic>
        <p:nvPicPr>
          <p:cNvPr id="26625" name="Imagen 12">
            <a:extLst>
              <a:ext uri="{FF2B5EF4-FFF2-40B4-BE49-F238E27FC236}">
                <a16:creationId xmlns:a16="http://schemas.microsoft.com/office/drawing/2014/main" id="{956941F2-2015-4080-8F5F-C4708AAE46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213363" y="2101867"/>
            <a:ext cx="4352899" cy="36798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5232EDD-6775-4B5B-8989-43CCE94E40C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5F5BA94D-8572-4B9D-A344-8E744E93CAD7}"/>
              </a:ext>
            </a:extLst>
          </p:cNvPr>
          <p:cNvSpPr>
            <a:spLocks noChangeArrowheads="1"/>
          </p:cNvSpPr>
          <p:nvPr/>
        </p:nvSpPr>
        <p:spPr bwMode="auto">
          <a:xfrm>
            <a:off x="0" y="31464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6" name="Rectangle 5">
            <a:extLst>
              <a:ext uri="{FF2B5EF4-FFF2-40B4-BE49-F238E27FC236}">
                <a16:creationId xmlns:a16="http://schemas.microsoft.com/office/drawing/2014/main" id="{02CCEC6D-17EF-406C-8F81-28B9BEA625CB}"/>
              </a:ext>
            </a:extLst>
          </p:cNvPr>
          <p:cNvSpPr>
            <a:spLocks noChangeArrowheads="1"/>
          </p:cNvSpPr>
          <p:nvPr/>
        </p:nvSpPr>
        <p:spPr bwMode="auto">
          <a:xfrm>
            <a:off x="0" y="58054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988118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97F61C-2FBE-4411-B7D0-D51B4EFCBD31}"/>
              </a:ext>
            </a:extLst>
          </p:cNvPr>
          <p:cNvSpPr>
            <a:spLocks noGrp="1"/>
          </p:cNvSpPr>
          <p:nvPr>
            <p:ph type="title"/>
          </p:nvPr>
        </p:nvSpPr>
        <p:spPr>
          <a:xfrm>
            <a:off x="838200" y="365125"/>
            <a:ext cx="10515600" cy="1958975"/>
          </a:xfrm>
        </p:spPr>
        <p:txBody>
          <a:bodyPr>
            <a:noAutofit/>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Reunión con los señores Agentes de Tránsito, con la presencia del señor Teniente político y el señor distrital del sector noroccidental, donde se le solicitó a los señores Agentes realizar el control respectivo de vehículos y motocicletas que transitan por nuestro sector y de manera principal los días domingos. </a:t>
            </a:r>
            <a:r>
              <a:rPr lang="es-ES" sz="2400" dirty="0">
                <a:latin typeface="Arial" panose="020B0604020202020204" pitchFamily="34" charset="0"/>
                <a:ea typeface="Times New Roman" panose="02020603050405020304" pitchFamily="18" charset="0"/>
                <a:cs typeface="Times New Roman" panose="02020603050405020304" pitchFamily="18" charset="0"/>
              </a:rPr>
              <a:t>FIN EVITAR ACCIDENTES</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pic>
        <p:nvPicPr>
          <p:cNvPr id="4" name="Marcador de contenido 3">
            <a:extLst>
              <a:ext uri="{FF2B5EF4-FFF2-40B4-BE49-F238E27FC236}">
                <a16:creationId xmlns:a16="http://schemas.microsoft.com/office/drawing/2014/main" id="{EF03EED6-A0A0-43F8-9BAA-449E77631B4B}"/>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76525" y="2654747"/>
            <a:ext cx="6734175" cy="3838128"/>
          </a:xfrm>
          <a:prstGeom prst="rect">
            <a:avLst/>
          </a:prstGeom>
          <a:noFill/>
          <a:ln>
            <a:noFill/>
          </a:ln>
        </p:spPr>
      </p:pic>
    </p:spTree>
    <p:extLst>
      <p:ext uri="{BB962C8B-B14F-4D97-AF65-F5344CB8AC3E}">
        <p14:creationId xmlns:p14="http://schemas.microsoft.com/office/powerpoint/2010/main" val="32859402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34B5D5-15B9-46B7-8C8F-858177305057}"/>
              </a:ext>
            </a:extLst>
          </p:cNvPr>
          <p:cNvSpPr>
            <a:spLocks noGrp="1"/>
          </p:cNvSpPr>
          <p:nvPr>
            <p:ph type="title"/>
          </p:nvPr>
        </p:nvSpPr>
        <p:spPr>
          <a:xfrm>
            <a:off x="838200" y="365124"/>
            <a:ext cx="10515600" cy="2187575"/>
          </a:xfrm>
        </p:spPr>
        <p:txBody>
          <a:bodyPr>
            <a:normAutofit fontScale="90000"/>
          </a:bodyPr>
          <a:lstStyle/>
          <a:p>
            <a:r>
              <a:rPr lang="es-ES" sz="2400" dirty="0">
                <a:latin typeface="Arial" panose="020B0604020202020204" pitchFamily="34" charset="0"/>
                <a:ea typeface="Times New Roman" panose="02020603050405020304" pitchFamily="18" charset="0"/>
                <a:cs typeface="Times New Roman" panose="02020603050405020304" pitchFamily="18" charset="0"/>
              </a:rPr>
              <a:t>En </a:t>
            </a:r>
            <a:r>
              <a:rPr lang="es-ES" sz="2400"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diciembre</a:t>
            </a:r>
            <a:r>
              <a:rPr lang="es-ES" sz="2400" dirty="0">
                <a:latin typeface="Arial" panose="020B0604020202020204" pitchFamily="34" charset="0"/>
                <a:ea typeface="Times New Roman" panose="02020603050405020304" pitchFamily="18" charset="0"/>
                <a:cs typeface="Times New Roman" panose="02020603050405020304" pitchFamily="18" charset="0"/>
              </a:rPr>
              <a:t> se</a:t>
            </a:r>
            <a:r>
              <a:rPr lang="es-ES" sz="2400" dirty="0">
                <a:effectLst/>
                <a:latin typeface="Arial" panose="020B0604020202020204" pitchFamily="34" charset="0"/>
                <a:ea typeface="Times New Roman" panose="02020603050405020304" pitchFamily="18" charset="0"/>
                <a:cs typeface="Times New Roman" panose="02020603050405020304" pitchFamily="18" charset="0"/>
              </a:rPr>
              <a:t> participo en la inauguración del muro de la escuela Clorinda, donde se colaboró también con un granito de arena Espinoza del barrio Fátima y agasajo navideño </a:t>
            </a:r>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De la misma manera se realizó la entrega de fundas de caramelos a las diferentes instituciones educativas de nuestra parroquia, Chichaca, Linderos, Auxilio, Cumbe y el centro parroquial</a:t>
            </a:r>
            <a:endParaRPr lang="es-ES" sz="2400" dirty="0"/>
          </a:p>
        </p:txBody>
      </p:sp>
      <p:pic>
        <p:nvPicPr>
          <p:cNvPr id="4" name="Marcador de contenido 3">
            <a:extLst>
              <a:ext uri="{FF2B5EF4-FFF2-40B4-BE49-F238E27FC236}">
                <a16:creationId xmlns:a16="http://schemas.microsoft.com/office/drawing/2014/main" id="{BACD4267-E533-41BA-9262-61CF96945BCE}"/>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190876" y="3133725"/>
            <a:ext cx="4648199" cy="3359150"/>
          </a:xfrm>
          <a:prstGeom prst="rect">
            <a:avLst/>
          </a:prstGeom>
          <a:noFill/>
          <a:ln>
            <a:noFill/>
          </a:ln>
        </p:spPr>
      </p:pic>
    </p:spTree>
    <p:extLst>
      <p:ext uri="{BB962C8B-B14F-4D97-AF65-F5344CB8AC3E}">
        <p14:creationId xmlns:p14="http://schemas.microsoft.com/office/powerpoint/2010/main" val="32725030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07799C-6B3E-4CDA-AB6D-ECB0FE4E2665}"/>
              </a:ext>
            </a:extLst>
          </p:cNvPr>
          <p:cNvSpPr>
            <a:spLocks noGrp="1"/>
          </p:cNvSpPr>
          <p:nvPr>
            <p:ph type="title"/>
          </p:nvPr>
        </p:nvSpPr>
        <p:spPr/>
        <p:txBody>
          <a:bodyPr>
            <a:noAutofit/>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Participación en la programación del CNH, por motivo de las festividades navideñas, tanto del barrio Cumbe como del centro de la parroquia de Chantaco</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3" name="Marcador de contenido 2">
            <a:extLst>
              <a:ext uri="{FF2B5EF4-FFF2-40B4-BE49-F238E27FC236}">
                <a16:creationId xmlns:a16="http://schemas.microsoft.com/office/drawing/2014/main" id="{CC1B41DC-E11E-45A5-B87A-95FC39441353}"/>
              </a:ext>
            </a:extLst>
          </p:cNvPr>
          <p:cNvSpPr>
            <a:spLocks noGrp="1"/>
          </p:cNvSpPr>
          <p:nvPr>
            <p:ph idx="1"/>
          </p:nvPr>
        </p:nvSpPr>
        <p:spPr/>
        <p:txBody>
          <a:bodyPr/>
          <a:lstStyle/>
          <a:p>
            <a:endParaRPr lang="es-ES" dirty="0"/>
          </a:p>
        </p:txBody>
      </p:sp>
      <p:pic>
        <p:nvPicPr>
          <p:cNvPr id="27650" name="Imagen 5">
            <a:extLst>
              <a:ext uri="{FF2B5EF4-FFF2-40B4-BE49-F238E27FC236}">
                <a16:creationId xmlns:a16="http://schemas.microsoft.com/office/drawing/2014/main" id="{B9517779-72E4-418A-8A65-F66033095C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4280" y="1920829"/>
            <a:ext cx="3718720" cy="4160929"/>
          </a:xfrm>
          <a:prstGeom prst="rect">
            <a:avLst/>
          </a:prstGeom>
          <a:noFill/>
          <a:extLst>
            <a:ext uri="{909E8E84-426E-40DD-AFC4-6F175D3DCCD1}">
              <a14:hiddenFill xmlns:a14="http://schemas.microsoft.com/office/drawing/2010/main">
                <a:solidFill>
                  <a:srgbClr val="FFFFFF"/>
                </a:solidFill>
              </a14:hiddenFill>
            </a:ext>
          </a:extLst>
        </p:spPr>
      </p:pic>
      <p:pic>
        <p:nvPicPr>
          <p:cNvPr id="27649" name="Imagen 4">
            <a:extLst>
              <a:ext uri="{FF2B5EF4-FFF2-40B4-BE49-F238E27FC236}">
                <a16:creationId xmlns:a16="http://schemas.microsoft.com/office/drawing/2014/main" id="{11F6F630-B6C4-4F87-A99D-8BF072940C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375" y="1920829"/>
            <a:ext cx="3931586" cy="416092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464DDB7-F04A-4CAC-9FC6-E781869B9BB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1E69C42C-714E-42FB-B37B-9BECE6CA2FF1}"/>
              </a:ext>
            </a:extLst>
          </p:cNvPr>
          <p:cNvSpPr>
            <a:spLocks noChangeArrowheads="1"/>
          </p:cNvSpPr>
          <p:nvPr/>
        </p:nvSpPr>
        <p:spPr bwMode="auto">
          <a:xfrm>
            <a:off x="457200" y="2682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6" name="Rectangle 5">
            <a:extLst>
              <a:ext uri="{FF2B5EF4-FFF2-40B4-BE49-F238E27FC236}">
                <a16:creationId xmlns:a16="http://schemas.microsoft.com/office/drawing/2014/main" id="{57F41716-E75D-4A7C-94BC-15F100496EC0}"/>
              </a:ext>
            </a:extLst>
          </p:cNvPr>
          <p:cNvSpPr>
            <a:spLocks noChangeArrowheads="1"/>
          </p:cNvSpPr>
          <p:nvPr/>
        </p:nvSpPr>
        <p:spPr bwMode="auto">
          <a:xfrm>
            <a:off x="457200" y="49006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29575393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769DCE-87D0-4C2A-A05E-D0AA3EE3A1BE}"/>
              </a:ext>
            </a:extLst>
          </p:cNvPr>
          <p:cNvSpPr>
            <a:spLocks noGrp="1"/>
          </p:cNvSpPr>
          <p:nvPr>
            <p:ph type="title"/>
          </p:nvPr>
        </p:nvSpPr>
        <p:spPr/>
        <p:txBody>
          <a:bodyPr>
            <a:normAutofit fontScale="90000"/>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Participación en el campeonato relámpago sub 12 realizado el 31 de diciembre del 2024 y la programación respectiva de fin de año</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3" name="Marcador de contenido 2">
            <a:extLst>
              <a:ext uri="{FF2B5EF4-FFF2-40B4-BE49-F238E27FC236}">
                <a16:creationId xmlns:a16="http://schemas.microsoft.com/office/drawing/2014/main" id="{FF540CC7-EB6D-4ABB-B2D9-421FDED52E5A}"/>
              </a:ext>
            </a:extLst>
          </p:cNvPr>
          <p:cNvSpPr>
            <a:spLocks noGrp="1"/>
          </p:cNvSpPr>
          <p:nvPr>
            <p:ph idx="1"/>
          </p:nvPr>
        </p:nvSpPr>
        <p:spPr>
          <a:xfrm>
            <a:off x="838200" y="2276475"/>
            <a:ext cx="10515600" cy="3900488"/>
          </a:xfrm>
        </p:spPr>
        <p:txBody>
          <a:bodyPr/>
          <a:lstStyle/>
          <a:p>
            <a:endParaRPr lang="es-ES" dirty="0"/>
          </a:p>
        </p:txBody>
      </p:sp>
      <p:pic>
        <p:nvPicPr>
          <p:cNvPr id="28674" name="Imagen 7">
            <a:extLst>
              <a:ext uri="{FF2B5EF4-FFF2-40B4-BE49-F238E27FC236}">
                <a16:creationId xmlns:a16="http://schemas.microsoft.com/office/drawing/2014/main" id="{B8AD7D4A-9119-4142-87C7-68EF972028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446" y="2411409"/>
            <a:ext cx="5024154" cy="3403597"/>
          </a:xfrm>
          <a:prstGeom prst="rect">
            <a:avLst/>
          </a:prstGeom>
          <a:noFill/>
          <a:extLst>
            <a:ext uri="{909E8E84-426E-40DD-AFC4-6F175D3DCCD1}">
              <a14:hiddenFill xmlns:a14="http://schemas.microsoft.com/office/drawing/2010/main">
                <a:solidFill>
                  <a:srgbClr val="FFFFFF"/>
                </a:solidFill>
              </a14:hiddenFill>
            </a:ext>
          </a:extLst>
        </p:spPr>
      </p:pic>
      <p:pic>
        <p:nvPicPr>
          <p:cNvPr id="28673" name="Imagen 6">
            <a:extLst>
              <a:ext uri="{FF2B5EF4-FFF2-40B4-BE49-F238E27FC236}">
                <a16:creationId xmlns:a16="http://schemas.microsoft.com/office/drawing/2014/main" id="{786A2620-2BFB-4E1D-9ABF-2CF85FCFD7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373309"/>
            <a:ext cx="5475478" cy="34035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F79444A-C9B5-48C0-8CF1-253540CC5086}"/>
              </a:ext>
            </a:extLst>
          </p:cNvPr>
          <p:cNvSpPr>
            <a:spLocks noChangeArrowheads="1"/>
          </p:cNvSpPr>
          <p:nvPr/>
        </p:nvSpPr>
        <p:spPr bwMode="auto">
          <a:xfrm>
            <a:off x="457200" y="15541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6" name="Rectangle 5">
            <a:extLst>
              <a:ext uri="{FF2B5EF4-FFF2-40B4-BE49-F238E27FC236}">
                <a16:creationId xmlns:a16="http://schemas.microsoft.com/office/drawing/2014/main" id="{6B802B2D-2F4C-4B78-8EFB-7F9E12F4A129}"/>
              </a:ext>
            </a:extLst>
          </p:cNvPr>
          <p:cNvSpPr>
            <a:spLocks noChangeArrowheads="1"/>
          </p:cNvSpPr>
          <p:nvPr/>
        </p:nvSpPr>
        <p:spPr bwMode="auto">
          <a:xfrm>
            <a:off x="0" y="26209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511260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413162"/>
            <a:ext cx="10515600" cy="4225637"/>
          </a:xfrm>
        </p:spPr>
        <p:txBody>
          <a:bodyPr/>
          <a:lstStyle/>
          <a:p>
            <a:r>
              <a:rPr lang="es-EC" sz="3200" dirty="0">
                <a:latin typeface="Arial" panose="020B0604020202020204" pitchFamily="34" charset="0"/>
                <a:cs typeface="Arial" panose="020B0604020202020204" pitchFamily="34" charset="0"/>
              </a:rPr>
              <a:t>Finalizamos el año 2024 con la planificación, discusión y aprobación del prepuesto anual 2025</a:t>
            </a:r>
          </a:p>
          <a:p>
            <a:endParaRPr lang="es-EC" dirty="0">
              <a:latin typeface="Arial" panose="020B0604020202020204" pitchFamily="34" charset="0"/>
              <a:cs typeface="Arial" panose="020B0604020202020204" pitchFamily="34" charset="0"/>
            </a:endParaRPr>
          </a:p>
          <a:p>
            <a:pPr marL="0" indent="0" algn="ctr">
              <a:buNone/>
            </a:pPr>
            <a:r>
              <a:rPr lang="es-EC" dirty="0">
                <a:latin typeface="Arial" panose="020B0604020202020204" pitchFamily="34" charset="0"/>
                <a:cs typeface="Arial" panose="020B0604020202020204" pitchFamily="34" charset="0"/>
              </a:rPr>
              <a:t>GRACIAS</a:t>
            </a:r>
          </a:p>
        </p:txBody>
      </p:sp>
      <p:pic>
        <p:nvPicPr>
          <p:cNvPr id="4" name="Imagen 3"/>
          <p:cNvPicPr>
            <a:picLocks noChangeAspect="1"/>
          </p:cNvPicPr>
          <p:nvPr/>
        </p:nvPicPr>
        <p:blipFill>
          <a:blip r:embed="rId2"/>
          <a:stretch>
            <a:fillRect/>
          </a:stretch>
        </p:blipFill>
        <p:spPr>
          <a:xfrm>
            <a:off x="190500" y="103911"/>
            <a:ext cx="1336962" cy="1336962"/>
          </a:xfrm>
          <a:prstGeom prst="rect">
            <a:avLst/>
          </a:prstGeom>
        </p:spPr>
      </p:pic>
      <p:pic>
        <p:nvPicPr>
          <p:cNvPr id="5" name="Imagen 4"/>
          <p:cNvPicPr>
            <a:picLocks noChangeAspect="1"/>
          </p:cNvPicPr>
          <p:nvPr/>
        </p:nvPicPr>
        <p:blipFill>
          <a:blip r:embed="rId2"/>
          <a:stretch>
            <a:fillRect/>
          </a:stretch>
        </p:blipFill>
        <p:spPr>
          <a:xfrm>
            <a:off x="4513124" y="3515587"/>
            <a:ext cx="3162300" cy="3162300"/>
          </a:xfrm>
          <a:prstGeom prst="rect">
            <a:avLst/>
          </a:prstGeom>
        </p:spPr>
      </p:pic>
    </p:spTree>
    <p:extLst>
      <p:ext uri="{BB962C8B-B14F-4D97-AF65-F5344CB8AC3E}">
        <p14:creationId xmlns:p14="http://schemas.microsoft.com/office/powerpoint/2010/main" val="3327457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8525AB-93B1-4384-A2A6-7C7637E0B740}"/>
              </a:ext>
            </a:extLst>
          </p:cNvPr>
          <p:cNvSpPr>
            <a:spLocks noGrp="1"/>
          </p:cNvSpPr>
          <p:nvPr>
            <p:ph type="title"/>
          </p:nvPr>
        </p:nvSpPr>
        <p:spPr/>
        <p:txBody>
          <a:bodyPr>
            <a:normAutofit/>
          </a:bodyPr>
          <a:lstStyle/>
          <a:p>
            <a:r>
              <a:rPr lang="es-ES" sz="2400" dirty="0">
                <a:effectLst/>
                <a:latin typeface="Arial" panose="020B0604020202020204" pitchFamily="34" charset="0"/>
                <a:ea typeface="Times New Roman" panose="02020603050405020304" pitchFamily="18" charset="0"/>
                <a:cs typeface="Times New Roman" panose="02020603050405020304" pitchFamily="18" charset="0"/>
              </a:rPr>
              <a:t>19- enero, minga de limpieza del sendero que va desde la escuela Benjamín Franklin hacia la chorrera de </a:t>
            </a:r>
            <a:r>
              <a:rPr lang="es-ES" sz="2400" dirty="0" err="1">
                <a:effectLst/>
                <a:latin typeface="Arial" panose="020B0604020202020204" pitchFamily="34" charset="0"/>
                <a:ea typeface="Times New Roman" panose="02020603050405020304" pitchFamily="18" charset="0"/>
                <a:cs typeface="Times New Roman" panose="02020603050405020304" pitchFamily="18" charset="0"/>
              </a:rPr>
              <a:t>shillipara</a:t>
            </a:r>
            <a:r>
              <a:rPr lang="es-ES" sz="2400" dirty="0">
                <a:effectLst/>
                <a:latin typeface="Arial" panose="020B0604020202020204" pitchFamily="34" charset="0"/>
                <a:ea typeface="Times New Roman" panose="02020603050405020304" pitchFamily="18" charset="0"/>
                <a:cs typeface="Times New Roman" panose="02020603050405020304" pitchFamily="18" charset="0"/>
              </a:rPr>
              <a:t>.</a:t>
            </a:r>
            <a:br>
              <a:rPr lang="es-ES" sz="24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sz="2400" dirty="0"/>
          </a:p>
        </p:txBody>
      </p:sp>
      <p:sp>
        <p:nvSpPr>
          <p:cNvPr id="3" name="Marcador de contenido 2">
            <a:extLst>
              <a:ext uri="{FF2B5EF4-FFF2-40B4-BE49-F238E27FC236}">
                <a16:creationId xmlns:a16="http://schemas.microsoft.com/office/drawing/2014/main" id="{EB9522FC-13B7-43A1-8E3E-A90769F29303}"/>
              </a:ext>
            </a:extLst>
          </p:cNvPr>
          <p:cNvSpPr>
            <a:spLocks noGrp="1"/>
          </p:cNvSpPr>
          <p:nvPr>
            <p:ph idx="1"/>
          </p:nvPr>
        </p:nvSpPr>
        <p:spPr>
          <a:xfrm>
            <a:off x="981075" y="1825625"/>
            <a:ext cx="10515600" cy="4351338"/>
          </a:xfrm>
        </p:spPr>
        <p:txBody>
          <a:bodyPr/>
          <a:lstStyle/>
          <a:p>
            <a:endParaRPr lang="es-ES" dirty="0"/>
          </a:p>
        </p:txBody>
      </p:sp>
      <p:pic>
        <p:nvPicPr>
          <p:cNvPr id="3074" name="Imagen 20">
            <a:extLst>
              <a:ext uri="{FF2B5EF4-FFF2-40B4-BE49-F238E27FC236}">
                <a16:creationId xmlns:a16="http://schemas.microsoft.com/office/drawing/2014/main" id="{743D8D7A-9250-47BD-B415-925F97C8C5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730926" y="2264315"/>
            <a:ext cx="3922027" cy="3821529"/>
          </a:xfrm>
          <a:prstGeom prst="rect">
            <a:avLst/>
          </a:prstGeom>
          <a:noFill/>
          <a:extLst>
            <a:ext uri="{909E8E84-426E-40DD-AFC4-6F175D3DCCD1}">
              <a14:hiddenFill xmlns:a14="http://schemas.microsoft.com/office/drawing/2010/main">
                <a:solidFill>
                  <a:srgbClr val="FFFFFF"/>
                </a:solidFill>
              </a14:hiddenFill>
            </a:ext>
          </a:extLst>
        </p:spPr>
      </p:pic>
      <p:pic>
        <p:nvPicPr>
          <p:cNvPr id="3073" name="Imagen 19">
            <a:extLst>
              <a:ext uri="{FF2B5EF4-FFF2-40B4-BE49-F238E27FC236}">
                <a16:creationId xmlns:a16="http://schemas.microsoft.com/office/drawing/2014/main" id="{F5EDF4D4-F2FC-40BA-800B-4F743E8991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5843362" y="2214065"/>
            <a:ext cx="4733096" cy="39220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825CB67-B141-4303-8DC1-F28F951877BB}"/>
              </a:ext>
            </a:extLst>
          </p:cNvPr>
          <p:cNvSpPr>
            <a:spLocks noChangeArrowheads="1"/>
          </p:cNvSpPr>
          <p:nvPr/>
        </p:nvSpPr>
        <p:spPr bwMode="auto">
          <a:xfrm>
            <a:off x="142875"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12B766DF-05E1-456B-964A-5490618D2814}"/>
              </a:ext>
            </a:extLst>
          </p:cNvPr>
          <p:cNvSpPr>
            <a:spLocks noChangeArrowheads="1"/>
          </p:cNvSpPr>
          <p:nvPr/>
        </p:nvSpPr>
        <p:spPr bwMode="auto">
          <a:xfrm>
            <a:off x="600075" y="4914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2607908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0411FC-F655-482E-B87B-82D9BB912311}"/>
              </a:ext>
            </a:extLst>
          </p:cNvPr>
          <p:cNvSpPr>
            <a:spLocks noGrp="1"/>
          </p:cNvSpPr>
          <p:nvPr>
            <p:ph type="title"/>
          </p:nvPr>
        </p:nvSpPr>
        <p:spPr>
          <a:xfrm>
            <a:off x="838200" y="365126"/>
            <a:ext cx="10515600" cy="1587500"/>
          </a:xfrm>
        </p:spPr>
        <p:txBody>
          <a:bodyPr>
            <a:normAutofit fontScale="90000"/>
          </a:bodyPr>
          <a:lstStyle/>
          <a:p>
            <a:br>
              <a:rPr lang="es-ES" sz="2400" dirty="0">
                <a:effectLst/>
                <a:latin typeface="Arial" panose="020B0604020202020204" pitchFamily="34" charset="0"/>
                <a:ea typeface="Times New Roman" panose="02020603050405020304" pitchFamily="18" charset="0"/>
                <a:cs typeface="Times New Roman" panose="02020603050405020304" pitchFamily="18" charset="0"/>
              </a:rPr>
            </a:br>
            <a:r>
              <a:rPr lang="es-ES" sz="2400" dirty="0">
                <a:effectLst/>
                <a:latin typeface="Arial" panose="020B0604020202020204" pitchFamily="34" charset="0"/>
                <a:ea typeface="Times New Roman" panose="02020603050405020304" pitchFamily="18" charset="0"/>
                <a:cs typeface="Times New Roman" panose="02020603050405020304" pitchFamily="18" charset="0"/>
              </a:rPr>
              <a:t>30 enero, participación en la reunión de la conformación de Comisión Parroquial para Emergencias COPAE de nuestra parroquia Chantaco</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pic>
        <p:nvPicPr>
          <p:cNvPr id="4" name="Marcador de contenido 3">
            <a:extLst>
              <a:ext uri="{FF2B5EF4-FFF2-40B4-BE49-F238E27FC236}">
                <a16:creationId xmlns:a16="http://schemas.microsoft.com/office/drawing/2014/main" id="{BBC45CDE-6D58-4A17-BCA2-2D96B932E094}"/>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57375" y="2189207"/>
            <a:ext cx="4657725" cy="3516268"/>
          </a:xfrm>
          <a:prstGeom prst="rect">
            <a:avLst/>
          </a:prstGeom>
          <a:noFill/>
          <a:ln>
            <a:noFill/>
          </a:ln>
        </p:spPr>
      </p:pic>
      <p:pic>
        <p:nvPicPr>
          <p:cNvPr id="5" name="Imagen 4">
            <a:extLst>
              <a:ext uri="{FF2B5EF4-FFF2-40B4-BE49-F238E27FC236}">
                <a16:creationId xmlns:a16="http://schemas.microsoft.com/office/drawing/2014/main" id="{AAAF4B01-58D8-42BE-A252-F2A741CB584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5625" y="2076450"/>
            <a:ext cx="3429000" cy="3516268"/>
          </a:xfrm>
          <a:prstGeom prst="rect">
            <a:avLst/>
          </a:prstGeom>
          <a:noFill/>
          <a:ln>
            <a:noFill/>
          </a:ln>
        </p:spPr>
      </p:pic>
    </p:spTree>
    <p:extLst>
      <p:ext uri="{BB962C8B-B14F-4D97-AF65-F5344CB8AC3E}">
        <p14:creationId xmlns:p14="http://schemas.microsoft.com/office/powerpoint/2010/main" val="2665263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C97B6C-0C6C-4526-8845-C77D8718E786}"/>
              </a:ext>
            </a:extLst>
          </p:cNvPr>
          <p:cNvSpPr>
            <a:spLocks noGrp="1"/>
          </p:cNvSpPr>
          <p:nvPr>
            <p:ph type="title"/>
          </p:nvPr>
        </p:nvSpPr>
        <p:spPr>
          <a:xfrm>
            <a:off x="838200" y="365125"/>
            <a:ext cx="10515600" cy="1616075"/>
          </a:xfrm>
        </p:spPr>
        <p:txBody>
          <a:bodyPr>
            <a:normAutofit fontScale="90000"/>
          </a:bodyPr>
          <a:lstStyle/>
          <a:p>
            <a:pPr algn="ctr"/>
            <a:r>
              <a:rPr lang="es-ES" sz="2400" dirty="0">
                <a:effectLst/>
                <a:latin typeface="Arial" panose="020B0604020202020204" pitchFamily="34" charset="0"/>
                <a:ea typeface="Times New Roman" panose="02020603050405020304" pitchFamily="18" charset="0"/>
                <a:cs typeface="Times New Roman" panose="02020603050405020304" pitchFamily="18" charset="0"/>
              </a:rPr>
              <a:t>06 febrero, participación en la reunión de socialización sobre las necesidades de proyectos en la parroquia Chantaco, con representantes de la compañía VILLONACO ENERGY</a:t>
            </a:r>
            <a:br>
              <a:rPr lang="es-E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7C8E5F1B-A164-4A47-BF93-F72AC0941723}"/>
              </a:ext>
            </a:extLst>
          </p:cNvPr>
          <p:cNvSpPr>
            <a:spLocks noGrp="1"/>
          </p:cNvSpPr>
          <p:nvPr>
            <p:ph idx="1"/>
          </p:nvPr>
        </p:nvSpPr>
        <p:spPr>
          <a:xfrm>
            <a:off x="933450" y="1981200"/>
            <a:ext cx="10515600" cy="4195763"/>
          </a:xfrm>
        </p:spPr>
        <p:txBody>
          <a:bodyPr/>
          <a:lstStyle/>
          <a:p>
            <a:endParaRPr lang="es-ES" dirty="0"/>
          </a:p>
        </p:txBody>
      </p:sp>
      <p:pic>
        <p:nvPicPr>
          <p:cNvPr id="4098" name="Imagen 2">
            <a:extLst>
              <a:ext uri="{FF2B5EF4-FFF2-40B4-BE49-F238E27FC236}">
                <a16:creationId xmlns:a16="http://schemas.microsoft.com/office/drawing/2014/main" id="{A68EEBAB-442A-4CC4-A97F-0E83F7B44E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0018" y="2143125"/>
            <a:ext cx="4873422" cy="3419475"/>
          </a:xfrm>
          <a:prstGeom prst="rect">
            <a:avLst/>
          </a:prstGeom>
          <a:noFill/>
          <a:extLst>
            <a:ext uri="{909E8E84-426E-40DD-AFC4-6F175D3DCCD1}">
              <a14:hiddenFill xmlns:a14="http://schemas.microsoft.com/office/drawing/2010/main">
                <a:solidFill>
                  <a:srgbClr val="FFFFFF"/>
                </a:solidFill>
              </a14:hiddenFill>
            </a:ext>
          </a:extLst>
        </p:spPr>
      </p:pic>
      <p:pic>
        <p:nvPicPr>
          <p:cNvPr id="4097" name="Imagen 1">
            <a:extLst>
              <a:ext uri="{FF2B5EF4-FFF2-40B4-BE49-F238E27FC236}">
                <a16:creationId xmlns:a16="http://schemas.microsoft.com/office/drawing/2014/main" id="{EA53BBCF-74E3-42F6-B245-2F07A789E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817" y="2143125"/>
            <a:ext cx="4469749" cy="33432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317E83C-35E8-4B8C-A794-5800D381D445}"/>
              </a:ext>
            </a:extLst>
          </p:cNvPr>
          <p:cNvSpPr>
            <a:spLocks noChangeArrowheads="1"/>
          </p:cNvSpPr>
          <p:nvPr/>
        </p:nvSpPr>
        <p:spPr bwMode="auto">
          <a:xfrm>
            <a:off x="9525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5D8D1AD8-5425-4A85-B5FA-621E4182AF6F}"/>
              </a:ext>
            </a:extLst>
          </p:cNvPr>
          <p:cNvSpPr>
            <a:spLocks noChangeArrowheads="1"/>
          </p:cNvSpPr>
          <p:nvPr/>
        </p:nvSpPr>
        <p:spPr bwMode="auto">
          <a:xfrm>
            <a:off x="95250" y="3162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1607595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A06AD3-0E34-4AC1-AAD7-9DBE51532ECF}"/>
              </a:ext>
            </a:extLst>
          </p:cNvPr>
          <p:cNvSpPr>
            <a:spLocks noGrp="1"/>
          </p:cNvSpPr>
          <p:nvPr>
            <p:ph type="title"/>
          </p:nvPr>
        </p:nvSpPr>
        <p:spPr>
          <a:xfrm>
            <a:off x="838200" y="161925"/>
            <a:ext cx="10515600" cy="1495425"/>
          </a:xfrm>
        </p:spPr>
        <p:txBody>
          <a:bodyPr>
            <a:normAutofit fontScale="90000"/>
          </a:bodyPr>
          <a:lstStyle/>
          <a:p>
            <a:pPr marL="342900" indent="-342900">
              <a:buFont typeface="Wingdings" panose="05000000000000000000" pitchFamily="2" charset="2"/>
              <a:buChar char="Ø"/>
            </a:pPr>
            <a:r>
              <a:rPr lang="es-ES" sz="2400" dirty="0">
                <a:effectLst/>
                <a:latin typeface="Arial" panose="020B0604020202020204" pitchFamily="34" charset="0"/>
                <a:ea typeface="Times New Roman" panose="02020603050405020304" pitchFamily="18" charset="0"/>
              </a:rPr>
              <a:t>Gestión ante el MAG, sobre el proyecto de los cuyes, en la cual manifiestan que se han cambiado todos los técnicos que estuvieron el año anterior, por lo que debemos esperar hasta el mes de marzo del presente año, donde se contratará nuevos técnicos y avanzar con el proyecto trazado.</a:t>
            </a:r>
            <a:br>
              <a:rPr lang="es-ES" sz="1400" dirty="0"/>
            </a:br>
            <a:endParaRPr lang="es-ES" sz="2400" dirty="0"/>
          </a:p>
        </p:txBody>
      </p:sp>
      <p:sp>
        <p:nvSpPr>
          <p:cNvPr id="3" name="Marcador de contenido 2">
            <a:extLst>
              <a:ext uri="{FF2B5EF4-FFF2-40B4-BE49-F238E27FC236}">
                <a16:creationId xmlns:a16="http://schemas.microsoft.com/office/drawing/2014/main" id="{43EB2960-4EB9-45ED-9D16-171C5BE2FD98}"/>
              </a:ext>
            </a:extLst>
          </p:cNvPr>
          <p:cNvSpPr>
            <a:spLocks noGrp="1"/>
          </p:cNvSpPr>
          <p:nvPr>
            <p:ph idx="1"/>
          </p:nvPr>
        </p:nvSpPr>
        <p:spPr>
          <a:xfrm>
            <a:off x="838200" y="1825624"/>
            <a:ext cx="10515600" cy="4679949"/>
          </a:xfrm>
        </p:spPr>
        <p:txBody>
          <a:bodyPr/>
          <a:lstStyle/>
          <a:p>
            <a:pPr>
              <a:buFont typeface="Wingdings" panose="05000000000000000000" pitchFamily="2" charset="2"/>
              <a:buChar char="Ø"/>
            </a:pPr>
            <a:r>
              <a:rPr lang="es-ES" sz="2400" dirty="0">
                <a:effectLst/>
                <a:latin typeface="Arial" panose="020B0604020202020204" pitchFamily="34" charset="0"/>
                <a:ea typeface="Times New Roman" panose="02020603050405020304" pitchFamily="18" charset="0"/>
                <a:cs typeface="Times New Roman" panose="02020603050405020304" pitchFamily="18" charset="0"/>
              </a:rPr>
              <a:t> 16 de febrero, reunión con señores estudiantes de la UNL, temas problemas sociales de nuestra parroquia. Se determino el problema principal es el alcoholismo, en jóvenes y adultos</a:t>
            </a:r>
          </a:p>
          <a:p>
            <a:pPr>
              <a:buFont typeface="Wingdings" panose="05000000000000000000" pitchFamily="2" charset="2"/>
              <a:buChar char="Ø"/>
            </a:pPr>
            <a:endParaRPr lang="es-ES" sz="2400" dirty="0">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s-ES" dirty="0"/>
          </a:p>
        </p:txBody>
      </p:sp>
      <p:pic>
        <p:nvPicPr>
          <p:cNvPr id="5122" name="Imagen 7">
            <a:extLst>
              <a:ext uri="{FF2B5EF4-FFF2-40B4-BE49-F238E27FC236}">
                <a16:creationId xmlns:a16="http://schemas.microsoft.com/office/drawing/2014/main" id="{07304F4D-63F7-4E75-BBB0-2B9525EAC2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1333218" y="3220845"/>
            <a:ext cx="4252047" cy="2989455"/>
          </a:xfrm>
          <a:prstGeom prst="rect">
            <a:avLst/>
          </a:prstGeom>
          <a:noFill/>
          <a:extLst>
            <a:ext uri="{909E8E84-426E-40DD-AFC4-6F175D3DCCD1}">
              <a14:hiddenFill xmlns:a14="http://schemas.microsoft.com/office/drawing/2010/main">
                <a:solidFill>
                  <a:srgbClr val="FFFFFF"/>
                </a:solidFill>
              </a14:hiddenFill>
            </a:ext>
          </a:extLst>
        </p:spPr>
      </p:pic>
      <p:pic>
        <p:nvPicPr>
          <p:cNvPr id="5121" name="Imagen 6">
            <a:extLst>
              <a:ext uri="{FF2B5EF4-FFF2-40B4-BE49-F238E27FC236}">
                <a16:creationId xmlns:a16="http://schemas.microsoft.com/office/drawing/2014/main" id="{412C53D0-C25D-4A4F-AE82-F22924A7D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220845"/>
            <a:ext cx="4252048" cy="300329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D6D838B-84B9-4287-A900-8EC246E77F6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5" name="Rectangle 4">
            <a:extLst>
              <a:ext uri="{FF2B5EF4-FFF2-40B4-BE49-F238E27FC236}">
                <a16:creationId xmlns:a16="http://schemas.microsoft.com/office/drawing/2014/main" id="{F2613B4A-BC67-49B2-A7E4-125ED65F2BDB}"/>
              </a:ext>
            </a:extLst>
          </p:cNvPr>
          <p:cNvSpPr>
            <a:spLocks noChangeArrowheads="1"/>
          </p:cNvSpPr>
          <p:nvPr/>
        </p:nvSpPr>
        <p:spPr bwMode="auto">
          <a:xfrm>
            <a:off x="457200" y="3802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2339440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08FC443-11A8-434C-92FD-1C1B71973C9A}"/>
              </a:ext>
            </a:extLst>
          </p:cNvPr>
          <p:cNvSpPr>
            <a:spLocks noGrp="1"/>
          </p:cNvSpPr>
          <p:nvPr>
            <p:ph idx="1"/>
          </p:nvPr>
        </p:nvSpPr>
        <p:spPr>
          <a:xfrm>
            <a:off x="838199" y="819150"/>
            <a:ext cx="10620375" cy="5657849"/>
          </a:xfrm>
        </p:spPr>
        <p:txBody>
          <a:bodyPr>
            <a:noAutofit/>
          </a:bodyPr>
          <a:lstStyle/>
          <a:p>
            <a:pPr marL="342900" lvl="0" indent="-342900" algn="just">
              <a:lnSpc>
                <a:spcPct val="115000"/>
              </a:lnSpc>
              <a:buFont typeface="Wingdings" panose="05000000000000000000" pitchFamily="2" charset="2"/>
              <a:buChar char=""/>
            </a:pPr>
            <a:r>
              <a:rPr lang="es-ES" sz="2400" dirty="0">
                <a:effectLst/>
                <a:latin typeface="Arial" panose="020B0604020202020204" pitchFamily="34" charset="0"/>
                <a:ea typeface="Times New Roman" panose="02020603050405020304" pitchFamily="18" charset="0"/>
                <a:cs typeface="Times New Roman" panose="02020603050405020304" pitchFamily="18" charset="0"/>
              </a:rPr>
              <a:t>Firma de finalización, del contrato del diseño y dirección técnica para la construcción de la cubierta de la cancha de uso múltiple del centro parroquial.</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a:p>
            <a:pPr indent="0">
              <a:lnSpc>
                <a:spcPct val="115000"/>
              </a:lnSpc>
              <a:buNone/>
            </a:pPr>
            <a:r>
              <a:rPr lang="es-ES" sz="2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es-ES" sz="2400" dirty="0">
                <a:effectLst/>
                <a:latin typeface="Arial" panose="020B0604020202020204" pitchFamily="34" charset="0"/>
                <a:ea typeface="Times New Roman" panose="02020603050405020304" pitchFamily="18" charset="0"/>
                <a:cs typeface="Times New Roman" panose="02020603050405020304" pitchFamily="18" charset="0"/>
              </a:rPr>
              <a:t>Lunes 05 de marzo, se mantuvo reunión con la señora Intendenta de Policía, para tratar temas sobre seguridad de la parroquia, se le solicitó la presencia de la policía nacional, como también nos ayude coordinando con los señores agentes civiles de tránsito para que nos colaboren realizando los controles respectivos en nuestra parroquia.</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spcAft>
                <a:spcPts val="1000"/>
              </a:spcAft>
            </a:pPr>
            <a:r>
              <a:rPr lang="es-ES" sz="2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s-ES" sz="2400" dirty="0"/>
          </a:p>
        </p:txBody>
      </p:sp>
    </p:spTree>
    <p:extLst>
      <p:ext uri="{BB962C8B-B14F-4D97-AF65-F5344CB8AC3E}">
        <p14:creationId xmlns:p14="http://schemas.microsoft.com/office/powerpoint/2010/main" val="64169539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51001</TotalTime>
  <Words>2325</Words>
  <Application>Microsoft Office PowerPoint</Application>
  <PresentationFormat>Panorámica</PresentationFormat>
  <Paragraphs>82</Paragraphs>
  <Slides>43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43</vt:i4>
      </vt:variant>
    </vt:vector>
  </HeadingPairs>
  <TitlesOfParts>
    <vt:vector size="48" baseType="lpstr">
      <vt:lpstr>Arial</vt:lpstr>
      <vt:lpstr>Calibri</vt:lpstr>
      <vt:lpstr>Calibri Light</vt:lpstr>
      <vt:lpstr>Wingdings</vt:lpstr>
      <vt:lpstr>Tema de Office</vt:lpstr>
      <vt:lpstr>   RENDICIÓN DE CUENTAS  PERIODO  01 DE ENERO AL 31 DICIEMBRE DEL 2024  JORGE EUGENIO CARAGUAY CARAGUAY, III VOCAL, ENCARGADIO DE LA COMISIÓN DE  PRODUCCIÓN, MEDIO AMBIENTE, , ORNATO E HIGIENE Y RECURSOS HIDRICOS DEL GADPR. CHANTACO </vt:lpstr>
      <vt:lpstr>15 de enero se realizó la reunión con el pueblo de Chantaco, para conformar el Consejo de participación Ciudadana y Control Social.</vt:lpstr>
      <vt:lpstr> ENERO, Reunión con los directivos del cuerpo de bomberos de Loja para tratar sobre la posible construcción de una casa propia para la casaca roja y puedan brindar un mejor servicio a los moradores del sector noroccidental. </vt:lpstr>
      <vt:lpstr> Reunión con los señores Agentes de Tránsito, con la presencia del señor Teniente político y el señor distrital del sector noroccidental, donde se le solicitó a los señores Agentes realizar el control respectivo de vehículos y motocicletas que transitan por nuestro sector y de manera principal los días domingos. FIN EVITAR ACCIDENTES </vt:lpstr>
      <vt:lpstr>19- enero, minga de limpieza del sendero que va desde la escuela Benjamín Franklin hacia la chorrera de shillipara. </vt:lpstr>
      <vt:lpstr> 30 enero, participación en la reunión de la conformación de Comisión Parroquial para Emergencias COPAE de nuestra parroquia Chantaco </vt:lpstr>
      <vt:lpstr>06 febrero, participación en la reunión de socialización sobre las necesidades de proyectos en la parroquia Chantaco, con representantes de la compañía VILLONACO ENERGY </vt:lpstr>
      <vt:lpstr>Gestión ante el MAG, sobre el proyecto de los cuyes, en la cual manifiestan que se han cambiado todos los técnicos que estuvieron el año anterior, por lo que debemos esperar hasta el mes de marzo del presente año, donde se contratará nuevos técnicos y avanzar con el proyecto trazado. </vt:lpstr>
      <vt:lpstr>Presentación de PowerPoint</vt:lpstr>
      <vt:lpstr>Se participó en la minga de limpieza de las cunetas de la vía del barrio Cañaro Alto, hacia Cañaro Bajo,  en conjunto con los moradores. </vt:lpstr>
      <vt:lpstr> Jueves de Marzo, reunión con los nuevos técnicos del MAG para coordinar proyectos en beneficio de la población de Chantaco, Dr. Wilson Vargas e Ing. Manuel Cueva, técnicos capacitadores </vt:lpstr>
      <vt:lpstr>25 de marzo, reunión en el barrio Cera de la Parroquia Taquil, campamento de la empresa COVIPAL, para la firma de contrato de reinicio de la construcción de la vía Villonaco, Taquil, Chantaco, Chuquiribamba </vt:lpstr>
      <vt:lpstr>01 de abril reunión en el MAG para la presentación de los nuevos técnicos designados para las diferentes parroquias del cantón Loja, Ing. Augusta Correa Directora Distrital No. 7 Loja </vt:lpstr>
      <vt:lpstr>Jueves 11 de abril, se realizó la reunión con los técnicos del MAG, para iniciar con la capacitación de la crianza de los cobayos (cuyes), con la participación de los moradores de los diferentes barrios de la parroquia. (55) </vt:lpstr>
      <vt:lpstr>Presentación de PowerPoint</vt:lpstr>
      <vt:lpstr> 02 de mayo, participación en el desfile de carros alegóricos por motivo del pregón de fiestas de nuestra parroquia. </vt:lpstr>
      <vt:lpstr>Presentación de PowerPoint</vt:lpstr>
      <vt:lpstr>Intervención en el desfile cívico y sesión solemne por conmemorar los 38 años de vida Civil y 16 años de vida eclesiástica de nuestra parroquia. </vt:lpstr>
      <vt:lpstr> Se gestiono ante la CONAGOPARE, para continuar con el proyecto de la construcción de la casa comunal del barrio Fátima, esto es la actualización del presupuesto y los planos respectivos   27 de mayo, se mantuvo una reunión con el señor Alcalde de Loja, tema construcción del parque de la parroquia y adoquinado de los barrios. </vt:lpstr>
      <vt:lpstr>03 de junio, coordinación con el arquitecto Alexander Cobos técnico de la CONAGOPARE LOJA, sobre la actualización del proyecto y plano de la casa comunal del barrio Fátima. 04 minga de arreglo de la cancha de uso múltiple de la parroquia, con la participación de todo el personal que conformamos el GADPR de Chantaco. </vt:lpstr>
      <vt:lpstr>Martes 11 de junio reunión con los señores Concejales Rurales, ingeniero Lenin Cuenca, Magister Adalber Gaona y doctor Iván Ludeña, para socializar el proyecto de ordenanza que regula la asignación de los presupuestos participativos de los GAD parroquiales. </vt:lpstr>
      <vt:lpstr>Con fecha 14 de junio se procede a firmar el acta de inicio de actividades para la actualización del PDOT 2023 – 2027.   Reunión con el señor ingeniero Guido Prado, de la Unidad de Desarrollo Productivo, sobre la compra de aguacates para entregar a la comunidad de la parroquia Chantaco</vt:lpstr>
      <vt:lpstr>Reunión con los moradores del barrio Sauces, a fin de escuchar las diferentes necesidades del sector (construcción de una batería sanitaria). </vt:lpstr>
      <vt:lpstr> Miércoles 03 de julio, reunión  y recorrido con los moradores del barrio Cumbe, quienes solicitan que se le habilite un sendero a la chorrera de la quebrada el oso </vt:lpstr>
      <vt:lpstr>Continuamos con las gestiones y coordinaciones con los pobladores del barrio Fátima para dar inicio a la construcción de la casa comunal.  Martes 16 de julio, se realizó una consulta al señor Sub-procurador síndico del Municipio de Loja, como justificar las inversiones que se realiza en la construcción de las casas comunales que no tienen escrituras </vt:lpstr>
      <vt:lpstr>05 de agosto 2024, se dio inicio a la construcción de la casa comunal del barrio Fátima, la con la colaboración de los moradores en convenio con el GAD Parroquial de Chantaco.  El 05 de agosto se realiza la inauguración del campamento vacacional Aventura 2024, con la participación de autoridades del Municipio de Loja, Gad Parroquial de Chantaco y niños integrantes del campamento.  </vt:lpstr>
      <vt:lpstr> 08 de agosto se realizó la clausura del campamento vacacional 2024 con la participación de las diferentes autoridades, tanto locales con cantonales. </vt:lpstr>
      <vt:lpstr>Minga de limpieza del camino que conduce, desde el barrio San Nicolás – Chantaco </vt:lpstr>
      <vt:lpstr>Presentación de PowerPoint</vt:lpstr>
      <vt:lpstr>Martes 17 de septiembre, se realizó el recorrido por los diferentes barrios de la parroquia Chantaco, conjuntamente con el señor técnico del Municipio de Loja, para constatar el estado de las plantas de aguacates que se entregó en el mes de diciembre del 2023 </vt:lpstr>
      <vt:lpstr>Lunes 30 de septiembre, participación en la minga de fundición del piso de la casa comunal del barrio Fátima (colaboración de compañeros vocales) </vt:lpstr>
      <vt:lpstr>Jueves 10 de octubre, se realizó la clausura del taller de crianza de cuyes, las que fueron impartidas por los técnicos del MAG y participación de los moradores de la parroquia Chantaco. </vt:lpstr>
      <vt:lpstr>  Martes 15 de octubre, reunión con los moradores del barrio Cumbe para solucionar sobre el terreno donde se pueda construir la planta de tratamiento de aguas residuales. </vt:lpstr>
      <vt:lpstr>Martes 22 de octubre se realizó la minga de limpieza del sendero que conduce a la chorrera de Shillipara, para mejorar el turismo del sector </vt:lpstr>
      <vt:lpstr> Miércoles 23 de octubre, recorrido por el cantón Saraguro, primero se realizó al sector de Kisquinchir, Chapata y luego al sector TURUCACHI, en este segundo lugar se pudo concretar la compra de 240 cuyes entre hembras y machos. </vt:lpstr>
      <vt:lpstr> Jueves 24 de octubre, Conjuntamente con los moradore se realizó en minga de apertura del sendero que conduce a la chorrera del oso en el barrio Cumbe, de la parroquia Chantaco.  </vt:lpstr>
      <vt:lpstr> Jueves, noviembre, minga para fundir el piso para la construcción de la tarima en la cancha de uso múltiple del GAD parroquial. </vt:lpstr>
      <vt:lpstr> Sábado, se participó en la minga para apagar el incendio en el cerro San Juan, con la comunidad de la parroquia Chantaco   </vt:lpstr>
      <vt:lpstr>A finales de noviembre, se viajó al cantón Saraguro para traer los cobayos (cuyes) y luego se realizó la respectiva entrega a los beneficiarios de la parroquia Chantaco, que participaron en la capacitación que tuvo una duración de seis meses. (participación de todos los integrantes del GADPCH) </vt:lpstr>
      <vt:lpstr>En diciembre se participo en la inauguración del muro de la escuela Clorinda, donde se colaboró también con un granito de arena Espinoza del barrio Fátima y agasajo navideño   De la misma manera se realizó la entrega de fundas de caramelos a las diferentes instituciones educativas de nuestra parroquia, Chichaca, Linderos, Auxilio, Cumbe y el centro parroquial</vt:lpstr>
      <vt:lpstr> Participación en la programación del CNH, por motivo de las festividades navideñas, tanto del barrio Cumbe como del centro de la parroquia de Chantaco </vt:lpstr>
      <vt:lpstr> Participación en el campeonato relámpago sub 12 realizado el 31 de diciembre del 2024 y la programación respectiva de fin de año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RENDICIÓN DE CUENTAS  PERIODO  14 DE MAYO AL 31 DICIEMBRE DEL 2023 JORGE EUGENIO CARAGUAY CARAGUAY, III VOCAL, ENCARGADIO DE LA COMISIÓN DE  PRODUCCIÓN, MEDIO AMBIENTE, , ORNATO E HIGIENE Y RECURSOS HIDRICOS DEL GADPR. CHANTACO </dc:title>
  <dc:creator>Jorge Caraguay</dc:creator>
  <cp:lastModifiedBy>JC</cp:lastModifiedBy>
  <cp:revision>73</cp:revision>
  <dcterms:created xsi:type="dcterms:W3CDTF">2024-04-22T14:50:29Z</dcterms:created>
  <dcterms:modified xsi:type="dcterms:W3CDTF">2025-07-09T17:43:56Z</dcterms:modified>
</cp:coreProperties>
</file>